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60" r:id="rId3"/>
    <p:sldId id="261" r:id="rId4"/>
    <p:sldId id="330" r:id="rId5"/>
    <p:sldId id="342" r:id="rId6"/>
    <p:sldId id="262" r:id="rId7"/>
    <p:sldId id="309" r:id="rId8"/>
    <p:sldId id="331" r:id="rId9"/>
    <p:sldId id="310" r:id="rId10"/>
    <p:sldId id="311" r:id="rId11"/>
    <p:sldId id="341" r:id="rId12"/>
    <p:sldId id="346" r:id="rId13"/>
    <p:sldId id="347" r:id="rId14"/>
    <p:sldId id="312" r:id="rId15"/>
    <p:sldId id="306" r:id="rId16"/>
    <p:sldId id="313" r:id="rId17"/>
    <p:sldId id="337" r:id="rId18"/>
    <p:sldId id="334" r:id="rId19"/>
    <p:sldId id="314" r:id="rId20"/>
    <p:sldId id="315" r:id="rId21"/>
    <p:sldId id="316" r:id="rId22"/>
    <p:sldId id="333" r:id="rId23"/>
    <p:sldId id="317" r:id="rId24"/>
    <p:sldId id="339" r:id="rId25"/>
    <p:sldId id="318" r:id="rId26"/>
    <p:sldId id="319" r:id="rId27"/>
    <p:sldId id="320" r:id="rId28"/>
    <p:sldId id="326" r:id="rId29"/>
    <p:sldId id="327" r:id="rId30"/>
    <p:sldId id="321" r:id="rId31"/>
    <p:sldId id="336" r:id="rId32"/>
    <p:sldId id="323" r:id="rId33"/>
    <p:sldId id="329" r:id="rId34"/>
    <p:sldId id="338" r:id="rId35"/>
    <p:sldId id="322" r:id="rId36"/>
    <p:sldId id="343" r:id="rId37"/>
    <p:sldId id="325" r:id="rId38"/>
    <p:sldId id="344" r:id="rId39"/>
    <p:sldId id="335" r:id="rId40"/>
    <p:sldId id="345" r:id="rId41"/>
    <p:sldId id="340" r:id="rId42"/>
  </p:sldIdLst>
  <p:sldSz cx="9144000" cy="6858000" type="screen4x3"/>
  <p:notesSz cx="6742113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489C-F0BB-4443-9EC9-B8A27AFFF553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724956"/>
            <a:ext cx="539369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21582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448185"/>
            <a:ext cx="2921582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82E80-94E9-42D8-B4B2-64204C7C32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323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608435C-49C0-444D-9FD4-E892938BADFC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4458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205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7840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312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93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582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934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361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385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5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4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773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0929-D8B8-442F-937A-2B5ABE485C1C}" type="datetimeFigureOut">
              <a:rPr lang="ko-KR" altLang="en-US" smtClean="0"/>
              <a:pPr/>
              <a:t>2015-09-10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7C89-C382-4BAA-8F0D-153C163DE6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043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source=images&amp;cd=&amp;cad=rja&amp;uact=8&amp;ved=0CAcQjRxqFQoTCJDsqtWHx8cCFckYlAod23UO6w&amp;url=http://www.solarnenergy.com/kor/pr_service/analyst_show.php?sub_cat=3&amp;bbsId=4954&amp;tbl=column&amp;ei=uNrdVZCwIsmx0ATb67nYDg&amp;psig=AFQjCNGeiuIqGcp005LXureRpu_4LeWLdA&amp;ust=144068918391662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515" y="653351"/>
            <a:ext cx="4134922" cy="582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3"/>
            <a:ext cx="4042792" cy="1872208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Necorophilia</a:t>
            </a:r>
            <a:r>
              <a:rPr lang="ko-KR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와 </a:t>
            </a:r>
            <a:r>
              <a:rPr lang="ko-KR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사물화 </a:t>
            </a:r>
            <a:endParaRPr lang="en-US" altLang="ko-K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착취</a:t>
            </a:r>
            <a:r>
              <a:rPr lang="ko-KR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와 </a:t>
            </a:r>
            <a:r>
              <a:rPr lang="ko-KR" alt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소외</a:t>
            </a:r>
            <a:endParaRPr lang="ko-KR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pic>
        <p:nvPicPr>
          <p:cNvPr id="4" name="Picture 2" descr="https://newcdn.namu.wiki/r/http%3A%2F%2Fupload.wikimedia.org%2Fwikipedia%2Fcommons%2Fd%2Fd4%2FKarl_Marx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0176"/>
            <a:ext cx="4067944" cy="5793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마르크스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93812"/>
            <a:ext cx="8887972" cy="4999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" name="직선 연결선 2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마르크스의 자본론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sz="2200" dirty="0" err="1">
                <a:latin typeface="HY목각파임B" pitchFamily="18" charset="-127"/>
                <a:ea typeface="HY목각파임B" pitchFamily="18" charset="-127"/>
              </a:rPr>
              <a:t>사기꾼같은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 공장주는 아침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6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시보다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15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 전에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—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그보다 더 빠른 때도 있고 그보다 늦을 때도 있다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—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작업을 시작해서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오후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6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시보다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15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 늦게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—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그보다 더 빠를 때도 있고 그보다 더 늦을 때도 있다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—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끝마친다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또 그는 명목상 아침식사를 위하여 할당된 반 시간의 처음과 마지막에서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5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분씩을 떼어내며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점심시간에 할당된 한 시간의 처음과 마지막에서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10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분씩을 떼어낸다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토요일에는 오후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2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시보다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15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 늦게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—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그보다 더 빠를 때도 있고 그보다 늦을 때도 있다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—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작업이 끝난다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이로부터 그가 없는 이득은 다음과 같다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algn="just">
              <a:buNone/>
            </a:pPr>
            <a:endParaRPr lang="en-US" altLang="ko-KR" sz="500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합계 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340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분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!”</a:t>
            </a:r>
          </a:p>
          <a:p>
            <a:pPr algn="just">
              <a:buNone/>
            </a:pPr>
            <a:endParaRPr lang="en-US" altLang="ko-KR" sz="500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이것은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주일 동안에는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5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시간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40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분이나 되는데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이것을 공휴일이나 임시휴업의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2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주간을 공제한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50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노동주간으로 곱하면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27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노동일로 된다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. “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만약 노동일이 매일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5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분씩 연장된다면 이것은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년 동안에는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2½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노동일도 될 것이다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.” “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아침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6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 이전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오후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6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 이후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그리고 식사시간 전후에서 조금씩 떼어내어 하루에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시간씩 추가한다면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, 1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년에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13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개월 노동하는 것과 같다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. (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Marx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의 자본론 중에서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2200" dirty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200" dirty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2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뗏목과 구명정의 사람들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51968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여공은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엘리스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(Elise)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라는 얌전한 이름을 가진 귀부인에게 착취당하고 있었던 것이다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여러 번 사람의 입에 오르내리고 있던 오래된 이야기가 이제 새로 폭로된 것이다 여기서 일하는 소녀들은 하루에 평균 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16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시간 반씩을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그리고 사교계절에는 가끔 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30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시간을 중간에 쉬는 일도 없이 계속 노동하였으며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그 위에 그녀들의 “노동력”이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지칠대로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지쳐서 제대로 작업능률이 오르지 않게 되면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대때로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세리주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포도주 또는 커피를 공급함으로써 기운을 차리게 하였다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때마침 사교계절이 한창일 때였다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새로 온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웨일즈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공주를 축하하는 무도회에서 귀부인들이 입을 화려한 옷들을 눈깜짝할 사이에 만들어 내어야만 했다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워클리는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60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명의 다른 소녀들과 함께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, 30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명씩 배치된 그리고 그 인원에게 필요한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공기량의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1/3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도 들어 있지 않은 한 방에서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중단없이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26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시간 반 동안 일하였다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그리고 밤에는 한 개의 침실을 널빤지로 칸을 나누어 숨이 막힐 듯이 만들어진 여러 개의 구멍들 중의 한 구멍에서 두 명씩 잠을 잤다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그런데 이것은 런던의 부인복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재봉소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중에서도 시설이 좋은 편에 속하는 것이었다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워클리는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금요일에 병이 나서 일요일에 죽었다</a:t>
            </a:r>
            <a:r>
              <a:rPr lang="en-US" altLang="ko-KR" sz="2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100" dirty="0" err="1">
                <a:latin typeface="HY목각파임B" pitchFamily="18" charset="-127"/>
                <a:ea typeface="HY목각파임B" pitchFamily="18" charset="-127"/>
              </a:rPr>
              <a:t>엘리즈</a:t>
            </a:r>
            <a:r>
              <a:rPr lang="ko-KR" altLang="en-US" sz="2100" dirty="0">
                <a:latin typeface="HY목각파임B" pitchFamily="18" charset="-127"/>
                <a:ea typeface="HY목각파임B" pitchFamily="18" charset="-127"/>
              </a:rPr>
              <a:t> 부인이 놀란 것은 이 소녀가 손에 잡고 있던 일을 완성도 하지 못한 채로 죽은 </a:t>
            </a:r>
            <a:r>
              <a:rPr lang="ko-KR" altLang="en-US" sz="2100" dirty="0" smtClean="0">
                <a:latin typeface="HY목각파임B" pitchFamily="18" charset="-127"/>
                <a:ea typeface="HY목각파임B" pitchFamily="18" charset="-127"/>
              </a:rPr>
              <a:t>것이었다</a:t>
            </a:r>
            <a:r>
              <a:rPr lang="en-US" altLang="ko-KR" sz="2100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2100" dirty="0" smtClean="0">
                <a:latin typeface="HY목각파임B" pitchFamily="18" charset="-127"/>
                <a:ea typeface="HY목각파임B" pitchFamily="18" charset="-127"/>
              </a:rPr>
              <a:t>마르크스의 자본론 중에서</a:t>
            </a:r>
            <a:r>
              <a:rPr lang="en-US" altLang="ko-KR" sz="2100" dirty="0" smtClean="0">
                <a:latin typeface="HY목각파임B" pitchFamily="18" charset="-127"/>
                <a:ea typeface="HY목각파임B" pitchFamily="18" charset="-127"/>
              </a:rPr>
              <a:t>).</a:t>
            </a:r>
            <a:endParaRPr lang="ko-KR" altLang="en-US" sz="2100" dirty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1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뗏목과 구명정의 사람들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90995" y="2263107"/>
            <a:ext cx="7200800" cy="32403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38383" y="3284984"/>
            <a:ext cx="7306025" cy="119660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 </a:t>
            </a:r>
          </a:p>
          <a:p>
            <a:pPr marL="0" indent="0" algn="ctr">
              <a:buNone/>
            </a:pPr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차별의 공간과 </a:t>
            </a:r>
            <a:endParaRPr lang="en-US" altLang="ko-KR" sz="60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괴물의 </a:t>
            </a:r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탄생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larnenergy.com/contents_img/2827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6334"/>
            <a:ext cx="8208912" cy="5827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산업혁명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래그비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저택은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18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세기 중엽에 세워진 갈색 석조 건물의 길고 나지막한 옛날 식 집으로 그 뒤에도 계속 증축되어서 별로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이렇다할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특징도 없는 커다란 집이 된 것이다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저택은 떡갈나무가 우거진 무척 아름다운 옛 장원 속의 언덕 위에 서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그러나 슬프게도 그다지 멀지 않은 곳에서는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테버셜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탄광의 굴뚝에서 증기와 연기가 떠오르는 것이 보였다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그리고 또한 축축한 안개가 끼어 있는 저 멀리 언덕에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테버셜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마을의 조잡하게 흐트러진 집들이 보였다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 마을은 거의 정원 문에서부터 바로 시작되어서 길다랗게 아무렇게나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마일 가량 몹시 처참하고 추악한 모습을 드러내고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검은 슬레이트 지붕으로 뚜껑을 씌운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제멋대로 거칠고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공허로운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쓸쓸함을 지닌 다 헐어빠진 먼지투성이의 조그만 벽돌 건물이 그곳에 줄지어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algn="just">
              <a:buNone/>
            </a:pP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  (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채털리부인의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연인 중에서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광부와 주인의 공간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래그비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저택과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테버셜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마을 사이에는 조금도 감정의 교류가 없었다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모자에 손을 대어 인사하는 사람도 없었고 허리를 굽히는 사람도 없었다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광부들은 그저 물끄러미 지켜보고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....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거기에는 넘을 수 없는 도랑이 가로놓여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그리고 양쪽 다 일종의 가벼운 원한마저 품고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....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그것은 인간의 공통적인 충동을 기묘하게 부정하는 것이었다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광부와 주인의 공간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heoccidentalobserver.net/wp-content/uploads/2014/09/shy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23376" cy="5516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00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아첨하는 로마의 세리 같은 저 꼴 좀 봐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23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난 저자를 미워해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기독교인이니까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23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더군다나 저자가 비굴하게 바보같이 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공짜로 돈을 꿔주니까 베니스 시에서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우리의 고리대가 낮아진단 말씀이야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23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한번쯤 메다꽂을 기회만 있다면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오래 묵은 원한을 꼭 풀어 볼 것이다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23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저자는 우리의 신성한 나라를 미워하고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상인들이 운집한 곳에서도 나와 내 장사와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정당한 내 소득을 이자라고 불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면서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욕을 했어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내 민족이 저주를 받더라도</a:t>
            </a:r>
          </a:p>
          <a:p>
            <a:pPr algn="just">
              <a:buNone/>
            </a:pPr>
            <a:r>
              <a:rPr lang="ko-KR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그를 용서 않으리라</a:t>
            </a:r>
            <a:r>
              <a:rPr lang="en-US" altLang="ko-KR" sz="23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23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3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샤일록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1496"/>
            <a:ext cx="8496945" cy="5669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7" y="692696"/>
            <a:ext cx="8554941" cy="576064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광부들은 어떤 의미로는 부하와도 같은 것이었다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pPr algn="just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그러나 그는 그들을 인간으로보다는 물건으로서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생명이 있는 것으로서보다는 탄광의 일부분으로서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그리고 자기와 마찬가지의 인간으로서보다는 조잡한 자연의 현상으로서 보고 있었던 것이다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....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그는 멀리 떨어진 입장에서 흥미를 갖고 있었다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그러나 그것은 현미경이나 망원경으로 들여다보는 사람의 태도였다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....</a:t>
            </a:r>
            <a:r>
              <a:rPr lang="ko-KR" altLang="en-US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코니는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자신도 정말로 그와 접촉한 적이 없는 것처럼 생각되었다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아마 마지막에 가서도 접촉해야 할 것은 아무 것도 없으리라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다만 인간 접촉의 부정이라는 것이 있을 뿐이었다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레이디 채털리 중에서</a:t>
            </a:r>
            <a:r>
              <a:rPr lang="en-US" altLang="ko-KR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채털리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원호 3"/>
          <p:cNvSpPr/>
          <p:nvPr/>
        </p:nvSpPr>
        <p:spPr>
          <a:xfrm>
            <a:off x="1388643" y="4077072"/>
            <a:ext cx="6480720" cy="5256584"/>
          </a:xfrm>
          <a:prstGeom prst="arc">
            <a:avLst>
              <a:gd name="adj1" fmla="val 10802209"/>
              <a:gd name="adj2" fmla="val 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228466" y="272842"/>
            <a:ext cx="8692892" cy="6574799"/>
            <a:chOff x="228466" y="272842"/>
            <a:chExt cx="8692892" cy="6574799"/>
          </a:xfrm>
        </p:grpSpPr>
        <p:sp>
          <p:nvSpPr>
            <p:cNvPr id="5" name="TextBox 4"/>
            <p:cNvSpPr txBox="1"/>
            <p:nvPr/>
          </p:nvSpPr>
          <p:spPr>
            <a:xfrm>
              <a:off x="2206656" y="4293096"/>
              <a:ext cx="497924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0" dirty="0" smtClean="0"/>
                <a:t>국가</a:t>
              </a:r>
              <a:endParaRPr lang="en-US" altLang="ko-KR" sz="8000" dirty="0" smtClean="0"/>
            </a:p>
            <a:p>
              <a:r>
                <a:rPr lang="en-US" altLang="ko-KR" sz="8000" dirty="0" smtClean="0"/>
                <a:t>Capitalism</a:t>
              </a:r>
              <a:endParaRPr lang="ko-KR" altLang="en-US" sz="8000" dirty="0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306364" y="4077072"/>
              <a:ext cx="849694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타원 7"/>
            <p:cNvSpPr/>
            <p:nvPr/>
          </p:nvSpPr>
          <p:spPr>
            <a:xfrm>
              <a:off x="228466" y="4087958"/>
              <a:ext cx="648072" cy="262829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ysClr val="windowText" lastClr="000000"/>
                  </a:solidFill>
                </a:rPr>
                <a:t>산업혁명</a:t>
              </a:r>
              <a:endParaRPr lang="ko-KR" altLang="en-US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905273" y="4093773"/>
              <a:ext cx="648072" cy="1711491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ysClr val="windowText" lastClr="000000"/>
                  </a:solidFill>
                </a:rPr>
                <a:t>중상주</a:t>
              </a:r>
              <a:r>
                <a:rPr lang="ko-KR" altLang="en-US" sz="2000" b="1" dirty="0">
                  <a:solidFill>
                    <a:sysClr val="windowText" lastClr="000000"/>
                  </a:solidFill>
                </a:rPr>
                <a:t>의</a:t>
              </a:r>
            </a:p>
          </p:txBody>
        </p:sp>
        <p:sp>
          <p:nvSpPr>
            <p:cNvPr id="10" name="타원 9"/>
            <p:cNvSpPr/>
            <p:nvPr/>
          </p:nvSpPr>
          <p:spPr>
            <a:xfrm>
              <a:off x="1553343" y="4092341"/>
              <a:ext cx="1026979" cy="762688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ysClr val="windowText" lastClr="000000"/>
                  </a:solidFill>
                </a:rPr>
                <a:t>인클로저 운동</a:t>
              </a:r>
              <a:endParaRPr lang="ko-KR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8273286" y="4087958"/>
              <a:ext cx="648072" cy="262829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ysClr val="windowText" lastClr="000000"/>
                  </a:solidFill>
                </a:rPr>
                <a:t>시민혁명</a:t>
              </a:r>
              <a:endParaRPr lang="ko-KR" altLang="en-US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6473086" y="4149080"/>
              <a:ext cx="1800200" cy="48735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ysClr val="windowText" lastClr="000000"/>
                  </a:solidFill>
                </a:rPr>
                <a:t>십자군 전쟁</a:t>
              </a:r>
              <a:endParaRPr lang="ko-KR" altLang="en-US" sz="2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6206688" y="4098845"/>
              <a:ext cx="364372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8180686" y="4097860"/>
              <a:ext cx="254194" cy="2036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타원 23"/>
            <p:cNvSpPr/>
            <p:nvPr/>
          </p:nvSpPr>
          <p:spPr>
            <a:xfrm>
              <a:off x="7073560" y="4694561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/>
                <a:t>ㅊ</a:t>
              </a:r>
              <a:endParaRPr lang="ko-KR" altLang="en-US" dirty="0"/>
            </a:p>
          </p:txBody>
        </p:sp>
        <p:sp>
          <p:nvSpPr>
            <p:cNvPr id="25" name="타원 24"/>
            <p:cNvSpPr/>
            <p:nvPr/>
          </p:nvSpPr>
          <p:spPr>
            <a:xfrm>
              <a:off x="7554918" y="4673476"/>
              <a:ext cx="149813" cy="24750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타원 25"/>
            <p:cNvSpPr/>
            <p:nvPr/>
          </p:nvSpPr>
          <p:spPr>
            <a:xfrm>
              <a:off x="7126332" y="4976524"/>
              <a:ext cx="299626" cy="1524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/>
            <p:cNvSpPr/>
            <p:nvPr/>
          </p:nvSpPr>
          <p:spPr>
            <a:xfrm>
              <a:off x="7307905" y="5173167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타원 27"/>
            <p:cNvSpPr/>
            <p:nvPr/>
          </p:nvSpPr>
          <p:spPr>
            <a:xfrm>
              <a:off x="7785813" y="5225781"/>
              <a:ext cx="149813" cy="25941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/>
            <p:cNvSpPr/>
            <p:nvPr/>
          </p:nvSpPr>
          <p:spPr>
            <a:xfrm>
              <a:off x="7505608" y="4939331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/>
            <p:cNvSpPr/>
            <p:nvPr/>
          </p:nvSpPr>
          <p:spPr>
            <a:xfrm>
              <a:off x="7885745" y="5022163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0"/>
            <p:cNvSpPr/>
            <p:nvPr/>
          </p:nvSpPr>
          <p:spPr>
            <a:xfrm>
              <a:off x="7805234" y="6445878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타원 31"/>
            <p:cNvSpPr/>
            <p:nvPr/>
          </p:nvSpPr>
          <p:spPr>
            <a:xfrm>
              <a:off x="7735932" y="4605936"/>
              <a:ext cx="522245" cy="343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타원 32"/>
            <p:cNvSpPr/>
            <p:nvPr/>
          </p:nvSpPr>
          <p:spPr>
            <a:xfrm>
              <a:off x="7768590" y="5859884"/>
              <a:ext cx="522245" cy="17179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타원 33"/>
            <p:cNvSpPr/>
            <p:nvPr/>
          </p:nvSpPr>
          <p:spPr>
            <a:xfrm>
              <a:off x="7582615" y="5485201"/>
              <a:ext cx="522245" cy="343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/>
            <p:cNvSpPr/>
            <p:nvPr/>
          </p:nvSpPr>
          <p:spPr>
            <a:xfrm>
              <a:off x="7946512" y="5271421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타원 35"/>
            <p:cNvSpPr/>
            <p:nvPr/>
          </p:nvSpPr>
          <p:spPr>
            <a:xfrm>
              <a:off x="6771367" y="4641163"/>
              <a:ext cx="299626" cy="16015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타원 36"/>
            <p:cNvSpPr/>
            <p:nvPr/>
          </p:nvSpPr>
          <p:spPr>
            <a:xfrm>
              <a:off x="8040660" y="6279668"/>
              <a:ext cx="299626" cy="2135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/>
            <p:cNvSpPr/>
            <p:nvPr/>
          </p:nvSpPr>
          <p:spPr>
            <a:xfrm>
              <a:off x="5563010" y="4098845"/>
              <a:ext cx="297160" cy="11392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5878700" y="4149080"/>
              <a:ext cx="297160" cy="1616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6150846" y="4327443"/>
              <a:ext cx="297160" cy="11392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7636000" y="5173167"/>
              <a:ext cx="149813" cy="25941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7388453" y="4683380"/>
              <a:ext cx="149813" cy="24750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타원 42"/>
            <p:cNvSpPr/>
            <p:nvPr/>
          </p:nvSpPr>
          <p:spPr>
            <a:xfrm>
              <a:off x="7735928" y="6077600"/>
              <a:ext cx="522245" cy="17179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/>
            <p:cNvSpPr/>
            <p:nvPr/>
          </p:nvSpPr>
          <p:spPr>
            <a:xfrm>
              <a:off x="2940362" y="4098844"/>
              <a:ext cx="364372" cy="213522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 flipH="1">
              <a:off x="948868" y="6053447"/>
              <a:ext cx="431349" cy="19866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타원 45"/>
            <p:cNvSpPr/>
            <p:nvPr/>
          </p:nvSpPr>
          <p:spPr>
            <a:xfrm>
              <a:off x="2711769" y="4109730"/>
              <a:ext cx="149813" cy="247505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타원 46"/>
            <p:cNvSpPr/>
            <p:nvPr/>
          </p:nvSpPr>
          <p:spPr>
            <a:xfrm flipH="1">
              <a:off x="864317" y="5735035"/>
              <a:ext cx="298401" cy="14662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타원 47"/>
            <p:cNvSpPr/>
            <p:nvPr/>
          </p:nvSpPr>
          <p:spPr>
            <a:xfrm flipH="1">
              <a:off x="1092212" y="6252512"/>
              <a:ext cx="215674" cy="42019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타원 48"/>
            <p:cNvSpPr/>
            <p:nvPr/>
          </p:nvSpPr>
          <p:spPr>
            <a:xfrm flipH="1">
              <a:off x="842434" y="6230344"/>
              <a:ext cx="215675" cy="241373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타원 49"/>
            <p:cNvSpPr/>
            <p:nvPr/>
          </p:nvSpPr>
          <p:spPr>
            <a:xfrm>
              <a:off x="1577427" y="4869160"/>
              <a:ext cx="442757" cy="176932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50"/>
            <p:cNvSpPr/>
            <p:nvPr/>
          </p:nvSpPr>
          <p:spPr>
            <a:xfrm flipH="1">
              <a:off x="682635" y="6506932"/>
              <a:ext cx="431349" cy="19866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51"/>
            <p:cNvSpPr/>
            <p:nvPr/>
          </p:nvSpPr>
          <p:spPr>
            <a:xfrm flipH="1">
              <a:off x="1055429" y="5868545"/>
              <a:ext cx="431349" cy="1631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타원 52"/>
            <p:cNvSpPr/>
            <p:nvPr/>
          </p:nvSpPr>
          <p:spPr>
            <a:xfrm>
              <a:off x="2618251" y="4370770"/>
              <a:ext cx="297160" cy="11392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 flipH="1">
              <a:off x="1577427" y="5113556"/>
              <a:ext cx="215675" cy="28854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타원 54"/>
            <p:cNvSpPr/>
            <p:nvPr/>
          </p:nvSpPr>
          <p:spPr>
            <a:xfrm>
              <a:off x="2545304" y="4119634"/>
              <a:ext cx="149813" cy="247505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타원 55"/>
            <p:cNvSpPr/>
            <p:nvPr/>
          </p:nvSpPr>
          <p:spPr>
            <a:xfrm flipH="1">
              <a:off x="723414" y="4148131"/>
              <a:ext cx="298401" cy="14662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타원 56"/>
            <p:cNvSpPr/>
            <p:nvPr/>
          </p:nvSpPr>
          <p:spPr>
            <a:xfrm flipH="1">
              <a:off x="1395568" y="4093773"/>
              <a:ext cx="298401" cy="14662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7116" y="1605641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정책</a:t>
              </a:r>
              <a:endParaRPr lang="ko-KR" altLang="en-U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440" y="272842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철학</a:t>
              </a:r>
              <a:endParaRPr lang="ko-KR" alt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80312" y="1605641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권력</a:t>
              </a:r>
              <a:endParaRPr lang="en-US" altLang="ko-KR" sz="40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28" name="Picture 4" descr="http://scrapetv.com/News/News%20Pages/Everyone%20Else/images-13/capitalist-fat-ca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350" y="1987511"/>
              <a:ext cx="2266930" cy="208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2429350" y="1967933"/>
              <a:ext cx="4409652" cy="21075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이등변 삼각형 2"/>
            <p:cNvSpPr/>
            <p:nvPr/>
          </p:nvSpPr>
          <p:spPr>
            <a:xfrm>
              <a:off x="1907714" y="853964"/>
              <a:ext cx="5452924" cy="1108998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2" name="Picture 8" descr="http://pds27.egloos.com/pds/201303/14/97/f0094897_5141b9adc84c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280" y="1987511"/>
              <a:ext cx="2142722" cy="208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03954" y="2420888"/>
              <a:ext cx="562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0000"/>
                  </a:solidFill>
                </a:rPr>
                <a:t>VS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직선 연결선 62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251522" y="659682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5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ds10.egloos.com/pds/200809/18/97/c0026297_48d253a5a0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692696"/>
            <a:ext cx="4248471" cy="57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7" y="692696"/>
            <a:ext cx="4392489" cy="57698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ko-KR" altLang="en-US" sz="2700" dirty="0" smtClean="0"/>
              <a:t>특징</a:t>
            </a:r>
            <a:endParaRPr lang="en-US" altLang="ko-KR" sz="2700" dirty="0" smtClean="0"/>
          </a:p>
          <a:p>
            <a:pPr algn="just"/>
            <a:r>
              <a:rPr lang="ko-KR" altLang="en-US" sz="2700" dirty="0"/>
              <a:t>손수 마차를 몰고</a:t>
            </a:r>
            <a:r>
              <a:rPr lang="en-US" altLang="ko-KR" sz="2700" dirty="0"/>
              <a:t>, </a:t>
            </a:r>
            <a:r>
              <a:rPr lang="ko-KR" altLang="en-US" sz="2700" dirty="0"/>
              <a:t>요리하고</a:t>
            </a:r>
            <a:r>
              <a:rPr lang="en-US" altLang="ko-KR" sz="2700" dirty="0"/>
              <a:t>, </a:t>
            </a:r>
            <a:r>
              <a:rPr lang="ko-KR" altLang="en-US" sz="2700" dirty="0"/>
              <a:t>잠자리를 돌보고</a:t>
            </a:r>
            <a:r>
              <a:rPr lang="en-US" altLang="ko-KR" sz="2700" dirty="0"/>
              <a:t>, </a:t>
            </a:r>
            <a:r>
              <a:rPr lang="ko-KR" altLang="en-US" sz="2700" dirty="0"/>
              <a:t>성을 청소한다</a:t>
            </a:r>
            <a:r>
              <a:rPr lang="en-US" altLang="ko-KR" sz="2700" dirty="0"/>
              <a:t>.</a:t>
            </a:r>
          </a:p>
          <a:p>
            <a:pPr algn="just"/>
            <a:r>
              <a:rPr lang="ko-KR" altLang="en-US" sz="2700" dirty="0"/>
              <a:t>목숨을 헤치기 보다 필요한 것만큼만 이용한다</a:t>
            </a:r>
            <a:r>
              <a:rPr lang="en-US" altLang="ko-KR" sz="2700" dirty="0"/>
              <a:t>. </a:t>
            </a:r>
          </a:p>
          <a:p>
            <a:pPr algn="just"/>
            <a:r>
              <a:rPr lang="ko-KR" altLang="en-US" sz="2700" dirty="0"/>
              <a:t>죽지 않고 산사람의 피를 빨아 먹고 영원히 산다</a:t>
            </a:r>
            <a:r>
              <a:rPr lang="en-US" altLang="ko-KR" sz="2700" dirty="0"/>
              <a:t>. </a:t>
            </a:r>
          </a:p>
          <a:p>
            <a:pPr algn="just"/>
            <a:r>
              <a:rPr lang="ko-KR" altLang="en-US" sz="2700" dirty="0"/>
              <a:t>끊임없이 증식하고 지배영역을 무한대로 확장한다</a:t>
            </a:r>
            <a:r>
              <a:rPr lang="en-US" altLang="ko-KR" sz="2700" dirty="0"/>
              <a:t>. </a:t>
            </a:r>
          </a:p>
          <a:p>
            <a:pPr algn="just"/>
            <a:r>
              <a:rPr lang="ko-KR" altLang="en-US" sz="2700" dirty="0"/>
              <a:t>강해질수록 살아 있는 사람들이 약해진다</a:t>
            </a:r>
            <a:r>
              <a:rPr lang="en-US" altLang="ko-KR" sz="2700" dirty="0"/>
              <a:t>. </a:t>
            </a:r>
          </a:p>
          <a:p>
            <a:pPr algn="just"/>
            <a:endParaRPr lang="ko-KR" altLang="en-US" sz="2700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드라큘라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attachment.namu.wiki/1005042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82" y="594312"/>
            <a:ext cx="8596997" cy="58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7" y="620688"/>
            <a:ext cx="8574287" cy="58680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자본은 흡혈귀처럼 오직 살아 있는 노동을 빨아먹어야 살 수 있으며</a:t>
            </a:r>
            <a:r>
              <a:rPr lang="en-US" altLang="ko-KR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더 많은 노동을 빨아먹을수록 더 오래 사는 죽은 노동이다</a:t>
            </a:r>
            <a:r>
              <a:rPr lang="en-US" altLang="ko-KR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자본론</a:t>
            </a:r>
            <a:r>
              <a:rPr lang="en-US" altLang="ko-KR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자본가는 자기의 개인적 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노동이나 개인적 소비의 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절제에 비례해 부유해지는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것이 아니라 다른 사람의 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노동력을 얼마나 짜내며 또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노동자에게 모든 삶의 욕망의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억제를 얼마나 강요하는가에</a:t>
            </a:r>
            <a:endParaRPr lang="en-US" altLang="ko-KR" sz="30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따라 부유해지는 것이다</a:t>
            </a:r>
            <a:r>
              <a:rPr lang="en-US" altLang="ko-KR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자본론</a:t>
            </a:r>
            <a:r>
              <a:rPr lang="en-US" altLang="ko-KR" sz="30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30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마르크스의 드라큘라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ile9.uf.tistory.com/image/257FF63752009D5210B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2" y="721499"/>
            <a:ext cx="8722938" cy="5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그레고르의</a:t>
            </a:r>
            <a:r>
              <a:rPr lang="ko-KR" altLang="en-US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유일한 관심사는 온 가족을 완전한 절망 속에 빠뜨린 그 불행을 식구들이 가능한 빨리 잊어버릴 수 있도록 있는 힘을 다 하는 것이었다</a:t>
            </a:r>
            <a:r>
              <a:rPr lang="en-US" altLang="ko-KR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그래서 그는 다른 동료들보다 몇 배의 열성을 가지고 일을 시작하여 그야말로 하룻밤 사이에 말단 직원에서 출장 영업사원으로 승진했다</a:t>
            </a:r>
            <a:r>
              <a:rPr lang="en-US" altLang="ko-KR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집에 돌아와 돈을 식탁 위에 올려놓으면 식구들은 모두 행복해서 입이 벌어졌다</a:t>
            </a:r>
            <a:r>
              <a:rPr lang="en-US" altLang="ko-KR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식구들이나 </a:t>
            </a:r>
            <a:r>
              <a:rPr lang="ko-KR" altLang="en-US" sz="2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그레고르나</a:t>
            </a:r>
            <a:r>
              <a:rPr lang="ko-KR" altLang="en-US" sz="2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다들 익숙해져서 이젠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당연한 일처럼 되어버린 것이다</a:t>
            </a:r>
          </a:p>
          <a:p>
            <a:pPr>
              <a:buNone/>
            </a:pPr>
            <a:endParaRPr lang="en-US" altLang="ko-KR" sz="26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조금만 직무에 태만해도 곧장 엄청난 의심을 사게 되는 그런 회사에서 근무해야 하는 신세가 된 것일까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도대체 회사원들이 죄다 건달이리기라도 하단 말인가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buNone/>
            </a:pPr>
            <a:r>
              <a:rPr lang="en-US" altLang="ko-KR" sz="2600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카프카의 변신 중에서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26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endParaRPr lang="ko-KR" altLang="en-US" sz="26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세일즈맨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변신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7606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지금 저기 서 있는 저런 아버지의 모습은 정말이지 상상조차 해본 적이 없었다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과연 저 사람이 아버지란 말인가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늘 지친 모습으로 침대에 파묻혀 누워 있던 바로 그 사람이 맞는 걸까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 algn="just">
              <a:buNone/>
            </a:pP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“저는 저런 괴물 앞에서 오빠의 이름을 입 밖에 내고 싶지 않아요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그러니까 우리가 저것에서 벗어나야 한다는 거예요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우리는 그 동안 저것을 돌보고 참아내기 위해 인간으로서 할 수 있는 일은 다 해봤어요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우리를 조금이라도 비난할 수 있는 사람은 아무도 없을 거에요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(111p). “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저 아이 말이 백 번 옳아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.”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아버지는 혼잣말을 했다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“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만일 </a:t>
            </a:r>
            <a:r>
              <a:rPr lang="ko-KR" altLang="en-US" sz="2200" dirty="0" err="1" smtClean="0">
                <a:latin typeface="HY목각파임B" pitchFamily="18" charset="-127"/>
                <a:ea typeface="HY목각파임B" pitchFamily="18" charset="-127"/>
              </a:rPr>
              <a:t>저애가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 우리 말을 알아듣는다면 말이다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err="1" smtClean="0">
                <a:latin typeface="HY목각파임B" pitchFamily="18" charset="-127"/>
                <a:ea typeface="HY목각파임B" pitchFamily="18" charset="-127"/>
              </a:rPr>
              <a:t>저애하고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 합의를 볼 수도 있을 텐데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.” “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내쫓아야 해요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!..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저것이 오빠라는 생각을 버리셔야 해요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우리가 그토록 오랫동안 그렇게 믿어왔다는 것 자체가 바로 우리의 진짜 불행이에요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200" dirty="0" smtClean="0">
                <a:latin typeface="HY목각파임B" pitchFamily="18" charset="-127"/>
                <a:ea typeface="HY목각파임B" pitchFamily="18" charset="-127"/>
              </a:rPr>
              <a:t>저것이 정말 오빠라면 우리가 자기와 같은 짐승과는 함께 살 수 없다는 것쯤을 벌써 알아차리고 제 발로 나가주었을 거에요</a:t>
            </a:r>
            <a:r>
              <a:rPr lang="en-US" altLang="ko-KR" sz="22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2200" dirty="0">
                <a:latin typeface="HY목각파임B" pitchFamily="18" charset="-127"/>
                <a:ea typeface="HY목각파임B" pitchFamily="18" charset="-127"/>
              </a:rPr>
              <a:t>카프카의 변신 중에서</a:t>
            </a:r>
            <a:r>
              <a:rPr lang="en-US" altLang="ko-KR" sz="2200" dirty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2200" dirty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200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200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sz="22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세일즈맨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변신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세 사람은 다 함께 집을 나섰다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몇 달 만에 처음으로 해보는 일이었다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그들은 전차를 타고 교외로 나갔다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그들이 탄 차량에는 오붓하게 그들 가족뿐이었는데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따스한 햇살이 차 안 곳곳을 밝게 비추어주었다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그들은 좌석에 편안히 등을 기대고 앞으로의 전망에 대해 이야기를 나누었다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잘 생각해보니 전망이 그리 어두운 것도 아니었다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세 사람 모두 꽤 괜찮은 일자리를 얻은 데다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특히 앞으로는 전망이 밝은 편이었기 때문이다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이렇게 이야기를 나누고 있는 동안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잠자 씨 부부는 점점 생기가 도는 딸의 모습을 바라보며 슬슬 딸에게 착실한 신랑감도 구해주어야 할 때가 된 것 같다고 생각했다 </a:t>
            </a:r>
            <a:endParaRPr lang="en-US" altLang="ko-KR" sz="2600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en-US" altLang="ko-KR" sz="2600" dirty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2600" dirty="0" smtClean="0">
                <a:latin typeface="HY목각파임B" pitchFamily="18" charset="-127"/>
                <a:ea typeface="HY목각파임B" pitchFamily="18" charset="-127"/>
              </a:rPr>
              <a:t>  (</a:t>
            </a:r>
            <a:r>
              <a:rPr lang="ko-KR" altLang="en-US" sz="2600" dirty="0">
                <a:latin typeface="HY목각파임B" pitchFamily="18" charset="-127"/>
                <a:ea typeface="HY목각파임B" pitchFamily="18" charset="-127"/>
              </a:rPr>
              <a:t>카프카의 변신 중에서</a:t>
            </a:r>
            <a:r>
              <a:rPr lang="en-US" altLang="ko-KR" sz="2600" dirty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2600" dirty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ko-KR" altLang="en-US" sz="2600" dirty="0" smtClean="0">
                <a:latin typeface="HY목각파임B" pitchFamily="18" charset="-127"/>
                <a:ea typeface="HY목각파임B" pitchFamily="18" charset="-127"/>
              </a:rPr>
              <a:t> </a:t>
            </a:r>
          </a:p>
          <a:p>
            <a:pPr algn="just">
              <a:buNone/>
            </a:pPr>
            <a:endParaRPr lang="ko-KR" altLang="en-US" sz="26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그레고리의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죽음과 가족의 희망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file227.uf.daum.net/image/190E6E404EB0E19F1E33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2" y="628256"/>
            <a:ext cx="8656635" cy="5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631229"/>
            <a:ext cx="871296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o-KR" altLang="en-US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장면 </a:t>
            </a:r>
            <a:r>
              <a:rPr lang="en-US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</a:t>
            </a: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더 이상 우리 회사를 위해 일하지 않으셔도 됩니다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오랫동안 이 말을 하려고 별러 왔어요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사장님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지금 저를 해고하는 겁니까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로먼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씨에게는 길고 오랜 휴가가 필요할 것 같아요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사장님······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컨디션이 나아지면 돌아오세요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그러면 그때 무슨 자리가 있나 한번 알아보도록 하지요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하지만 사장님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저는 돈을 벌어야 합니다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제게는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무런 돈벌이도······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아들이 있잖아요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자식들이 도와주지 않나요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높은 자리에 있지요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거짓말로 체면 차릴 때가 아닙니다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5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로먼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씨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자식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들에게 가서 이제 지쳤다고 말하세요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pPr marL="0" indent="0" algn="just">
              <a:buNone/>
            </a:pP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다 큰 아들이 둘이나 있지요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물론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물론 그런데요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그렇지만 당분간은······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그러면 된 것 아닌가요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그렇죠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좋아요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내일 보스턴에 가지요</a:t>
            </a: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아니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안 돼요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아이들에게 손을 벌릴 수는 없어요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저는 허수아비가 아니라고요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endParaRPr lang="en-US" altLang="ko-KR" sz="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en-US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장면 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2</a:t>
            </a: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그건아니죠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하지만 이건 비즈니스니까 누가 됐든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자기 능력대로 일을 맡아야 한단 말이지요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(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절망적으로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사장님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500" dirty="0" smtClean="0">
                <a:latin typeface="HY목각파임B" pitchFamily="18" charset="-127"/>
                <a:ea typeface="HY목각파임B" pitchFamily="18" charset="-127"/>
              </a:rPr>
              <a:t>잠깐 제 얘기 좀 들어 보시면······</a:t>
            </a:r>
            <a:r>
              <a:rPr lang="en-US" altLang="ko-KR" sz="1500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ko-KR" altLang="ko-KR" sz="1500" b="1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하워드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비즈니스는 비즈니스지요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인정해야 해요</a:t>
            </a:r>
            <a:r>
              <a:rPr lang="en-US" altLang="ko-KR" sz="15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5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endParaRPr lang="ko-KR" altLang="en-US" sz="14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세일즈맨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윌리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pixabay.com/static/uploads/photo/2014/04/01/20/28/frankenstein-302790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583848"/>
            <a:ext cx="3946429" cy="59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프랑켄슈타인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64704"/>
            <a:ext cx="41764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특징</a:t>
            </a:r>
            <a:endParaRPr lang="en-US" altLang="ko-KR" sz="2700" dirty="0" smtClean="0">
              <a:latin typeface="HY목각파임B" pitchFamily="18" charset="-127"/>
              <a:ea typeface="HY목각파임B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창조물이지만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이름이 없다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괴물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악마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악귀로 불린다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학습능력이 뛰어나다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괴물이 창조하지만 곧 죽이려 한다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나처럼 기형이고 추악한 다른 괴물을 간청한다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700" dirty="0">
                <a:latin typeface="HY목각파임B" pitchFamily="18" charset="-127"/>
                <a:ea typeface="HY목각파임B" pitchFamily="18" charset="-127"/>
              </a:rPr>
              <a:t>프랑켄슈타인이 죽자 자살한다</a:t>
            </a:r>
            <a:r>
              <a:rPr lang="en-US" altLang="ko-KR" sz="2700" dirty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27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4626586"/>
              </p:ext>
            </p:extLst>
          </p:nvPr>
        </p:nvGraphicFramePr>
        <p:xfrm>
          <a:off x="323528" y="836712"/>
          <a:ext cx="8496943" cy="5256370"/>
        </p:xfrm>
        <a:graphic>
          <a:graphicData uri="http://schemas.openxmlformats.org/drawingml/2006/table">
            <a:tbl>
              <a:tblPr/>
              <a:tblGrid>
                <a:gridCol w="1676795"/>
                <a:gridCol w="3410074"/>
                <a:gridCol w="3410074"/>
              </a:tblGrid>
              <a:tr h="10369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800" kern="0" spc="0" dirty="0">
                        <a:solidFill>
                          <a:srgbClr val="000000"/>
                        </a:solidFill>
                        <a:latin typeface="HY목각파임B" pitchFamily="18" charset="-127"/>
                        <a:ea typeface="HY목각파임B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400" kern="0" spc="0" dirty="0" err="1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마외</a:t>
                      </a:r>
                      <a:r>
                        <a:rPr lang="ko-KR" altLang="en-US" sz="4400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 가족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1" kern="0" spc="0" dirty="0" err="1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그레구아르</a:t>
                      </a:r>
                      <a:r>
                        <a:rPr lang="ko-KR" altLang="en-US" sz="3200" b="1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 가족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얼굴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병든</a:t>
                      </a:r>
                      <a:r>
                        <a:rPr lang="en-US" altLang="ko-KR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, </a:t>
                      </a: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망가진 모습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생기있고 살진 모습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찬장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브리케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초콜릿 브리오슈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분위기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체념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즐거움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태도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서둘러 삼킴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latin typeface="HY목각파임B" pitchFamily="18" charset="-127"/>
                          <a:ea typeface="HY목각파임B" pitchFamily="18" charset="-127"/>
                        </a:rPr>
                        <a:t>앉아서 오래 대화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듣지 마세요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동화 같은 얘기예요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대체 어느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천년에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부르주아들이 우리처럼 일하는 걸 받아들일까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?”</a:t>
            </a:r>
          </a:p>
          <a:p>
            <a:pPr algn="just">
              <a:buNone/>
            </a:pPr>
            <a:endParaRPr lang="en-US" altLang="ko-KR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달리 뭘 어쩌겠어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일할 수밖에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자자손손 이 일을 했지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다른 일이라도 마찬가지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였을게야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.”(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제르미날 중에서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)</a:t>
            </a:r>
          </a:p>
          <a:p>
            <a:pPr algn="just">
              <a:buNone/>
            </a:pPr>
            <a:endParaRPr lang="en-US" altLang="ko-KR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마외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가족의 대화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1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노동자들이 떼 강도가 아니고서야 머리핀 하나라도 훔쳐갈 수 없다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.”</a:t>
            </a:r>
          </a:p>
          <a:p>
            <a:pPr algn="just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파업은 민중의 배은망덕이다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.”</a:t>
            </a:r>
          </a:p>
          <a:p>
            <a:pPr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향수병들을 잘 간직하세요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노동자들의 땀 냄새가 옷에 배겠어요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.” 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자신의 공화주의적 신념에도 불구하고 언제나 여인들과 더불어 하층 계급 사람들을 비웃기 좋아하는 </a:t>
            </a:r>
            <a:r>
              <a:rPr lang="ko-KR" altLang="en-US" dirty="0" err="1">
                <a:latin typeface="HY목각파임B" pitchFamily="18" charset="-127"/>
                <a:ea typeface="HY목각파임B" pitchFamily="18" charset="-127"/>
              </a:rPr>
              <a:t>네그렐이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 작은 목소리로 말했다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어머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저 잔인한 얼굴들 좀 봐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!” </a:t>
            </a:r>
            <a:r>
              <a:rPr lang="ko-KR" altLang="en-US" dirty="0" err="1">
                <a:latin typeface="HY목각파임B" pitchFamily="18" charset="-127"/>
                <a:ea typeface="HY목각파임B" pitchFamily="18" charset="-127"/>
              </a:rPr>
              <a:t>엔느보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 부인이 더듬거렸다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err="1">
                <a:latin typeface="HY목각파임B" pitchFamily="18" charset="-127"/>
                <a:ea typeface="HY목각파임B" pitchFamily="18" charset="-127"/>
              </a:rPr>
              <a:t>네그렐이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 이를 악물었다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. “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한 놈이라도 확인을 하게 되면 가만두지 </a:t>
            </a:r>
            <a:r>
              <a:rPr lang="ko-KR" altLang="en-US" dirty="0" err="1">
                <a:latin typeface="HY목각파임B" pitchFamily="18" charset="-127"/>
                <a:ea typeface="HY목각파임B" pitchFamily="18" charset="-127"/>
              </a:rPr>
              <a:t>않을테다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그런데 도대체 이 많은 도적 떼들이 어디서 </a:t>
            </a:r>
            <a:r>
              <a:rPr lang="ko-KR" altLang="en-US" dirty="0" err="1">
                <a:latin typeface="HY목각파임B" pitchFamily="18" charset="-127"/>
                <a:ea typeface="HY목각파임B" pitchFamily="18" charset="-127"/>
              </a:rPr>
              <a:t>나타난거야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. (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제르미날 중에서</a:t>
            </a:r>
            <a:r>
              <a:rPr lang="en-US" altLang="ko-KR" dirty="0"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dirty="0">
                <a:latin typeface="HY목각파임B" pitchFamily="18" charset="-127"/>
                <a:ea typeface="HY목각파임B" pitchFamily="18" charset="-127"/>
              </a:rPr>
              <a:t> </a:t>
            </a:r>
            <a:endParaRPr lang="ko-KR" altLang="en-US" dirty="0"/>
          </a:p>
          <a:p>
            <a:pPr algn="just"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그레구아르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가족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627785" y="1259806"/>
            <a:ext cx="7003880" cy="3649326"/>
            <a:chOff x="3267248" y="1467331"/>
            <a:chExt cx="7131379" cy="3724412"/>
          </a:xfrm>
        </p:grpSpPr>
        <p:grpSp>
          <p:nvGrpSpPr>
            <p:cNvPr id="3" name="그룹 20"/>
            <p:cNvGrpSpPr/>
            <p:nvPr/>
          </p:nvGrpSpPr>
          <p:grpSpPr>
            <a:xfrm>
              <a:off x="3267248" y="1658813"/>
              <a:ext cx="2070741" cy="1084037"/>
              <a:chOff x="3172248" y="1706313"/>
              <a:chExt cx="2070741" cy="1084037"/>
            </a:xfrm>
          </p:grpSpPr>
          <p:cxnSp>
            <p:nvCxnSpPr>
              <p:cNvPr id="19" name="직선 연결선 18"/>
              <p:cNvCxnSpPr/>
              <p:nvPr/>
            </p:nvCxnSpPr>
            <p:spPr>
              <a:xfrm flipV="1">
                <a:off x="3172248" y="1816274"/>
                <a:ext cx="1887549" cy="974076"/>
              </a:xfrm>
              <a:prstGeom prst="line">
                <a:avLst/>
              </a:prstGeom>
              <a:ln>
                <a:solidFill>
                  <a:srgbClr val="FD8C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5091966" y="1706313"/>
                <a:ext cx="151023" cy="151023"/>
              </a:xfrm>
              <a:prstGeom prst="ellipse">
                <a:avLst/>
              </a:prstGeom>
              <a:solidFill>
                <a:srgbClr val="FD8C1E"/>
              </a:solidFill>
              <a:ln>
                <a:solidFill>
                  <a:srgbClr val="FD8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21"/>
            <p:cNvGrpSpPr/>
            <p:nvPr/>
          </p:nvGrpSpPr>
          <p:grpSpPr>
            <a:xfrm rot="1403223">
              <a:off x="3647833" y="2447338"/>
              <a:ext cx="1646145" cy="682967"/>
              <a:chOff x="3114763" y="1644340"/>
              <a:chExt cx="1646145" cy="682967"/>
            </a:xfrm>
          </p:grpSpPr>
          <p:cxnSp>
            <p:nvCxnSpPr>
              <p:cNvPr id="23" name="직선 연결선 22"/>
              <p:cNvCxnSpPr>
                <a:endCxn id="24" idx="3"/>
              </p:cNvCxnSpPr>
              <p:nvPr/>
            </p:nvCxnSpPr>
            <p:spPr>
              <a:xfrm rot="20196777" flipV="1">
                <a:off x="3114763" y="2088003"/>
                <a:ext cx="1631648" cy="239304"/>
              </a:xfrm>
              <a:prstGeom prst="line">
                <a:avLst/>
              </a:prstGeom>
              <a:ln>
                <a:solidFill>
                  <a:srgbClr val="FD8C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타원 23"/>
              <p:cNvSpPr/>
              <p:nvPr/>
            </p:nvSpPr>
            <p:spPr>
              <a:xfrm>
                <a:off x="4609885" y="1644340"/>
                <a:ext cx="151023" cy="151023"/>
              </a:xfrm>
              <a:prstGeom prst="ellipse">
                <a:avLst/>
              </a:prstGeom>
              <a:solidFill>
                <a:srgbClr val="FD8C1E"/>
              </a:solidFill>
              <a:ln>
                <a:solidFill>
                  <a:srgbClr val="FD8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24"/>
            <p:cNvGrpSpPr/>
            <p:nvPr/>
          </p:nvGrpSpPr>
          <p:grpSpPr>
            <a:xfrm rot="2178852">
              <a:off x="3677531" y="3279105"/>
              <a:ext cx="1664943" cy="633828"/>
              <a:chOff x="3241661" y="1375668"/>
              <a:chExt cx="1664943" cy="633828"/>
            </a:xfrm>
          </p:grpSpPr>
          <p:cxnSp>
            <p:nvCxnSpPr>
              <p:cNvPr id="26" name="직선 연결선 25"/>
              <p:cNvCxnSpPr>
                <a:endCxn id="27" idx="3"/>
              </p:cNvCxnSpPr>
              <p:nvPr/>
            </p:nvCxnSpPr>
            <p:spPr>
              <a:xfrm rot="19421148">
                <a:off x="3241661" y="1783807"/>
                <a:ext cx="1627400" cy="225689"/>
              </a:xfrm>
              <a:prstGeom prst="line">
                <a:avLst/>
              </a:prstGeom>
              <a:ln>
                <a:solidFill>
                  <a:srgbClr val="FD8C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타원 26"/>
              <p:cNvSpPr/>
              <p:nvPr/>
            </p:nvSpPr>
            <p:spPr>
              <a:xfrm>
                <a:off x="4755581" y="1375668"/>
                <a:ext cx="151023" cy="151023"/>
              </a:xfrm>
              <a:prstGeom prst="ellipse">
                <a:avLst/>
              </a:prstGeom>
              <a:solidFill>
                <a:srgbClr val="FD8C1E"/>
              </a:solidFill>
              <a:ln>
                <a:solidFill>
                  <a:srgbClr val="FD8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27"/>
            <p:cNvGrpSpPr/>
            <p:nvPr/>
          </p:nvGrpSpPr>
          <p:grpSpPr>
            <a:xfrm rot="2178852">
              <a:off x="3402565" y="4214080"/>
              <a:ext cx="1964906" cy="701096"/>
              <a:chOff x="2796136" y="1411448"/>
              <a:chExt cx="1964906" cy="701096"/>
            </a:xfrm>
          </p:grpSpPr>
          <p:cxnSp>
            <p:nvCxnSpPr>
              <p:cNvPr id="29" name="직선 연결선 28"/>
              <p:cNvCxnSpPr/>
              <p:nvPr/>
            </p:nvCxnSpPr>
            <p:spPr>
              <a:xfrm rot="19421148">
                <a:off x="2796136" y="1411448"/>
                <a:ext cx="1846396" cy="701096"/>
              </a:xfrm>
              <a:prstGeom prst="line">
                <a:avLst/>
              </a:prstGeom>
              <a:ln>
                <a:solidFill>
                  <a:srgbClr val="FD8C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타원 29"/>
              <p:cNvSpPr/>
              <p:nvPr/>
            </p:nvSpPr>
            <p:spPr>
              <a:xfrm>
                <a:off x="4610019" y="1437968"/>
                <a:ext cx="151023" cy="151023"/>
              </a:xfrm>
              <a:prstGeom prst="ellipse">
                <a:avLst/>
              </a:prstGeom>
              <a:solidFill>
                <a:srgbClr val="FD8C1E"/>
              </a:solidFill>
              <a:ln>
                <a:solidFill>
                  <a:srgbClr val="FD8C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47078" y="1467331"/>
              <a:ext cx="3852808" cy="53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D8C1E"/>
                  </a:solidFill>
                  <a:latin typeface="-윤고딕350" pitchFamily="18" charset="-127"/>
                  <a:ea typeface="-윤고딕350" pitchFamily="18" charset="-127"/>
                </a:rPr>
                <a:t>01</a:t>
              </a:r>
              <a:r>
                <a:rPr lang="en-US" altLang="ko-KR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뗏목과 구명정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47078" y="2575284"/>
              <a:ext cx="3840855" cy="533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D8C1E"/>
                  </a:solidFill>
                  <a:latin typeface="-윤고딕350" pitchFamily="18" charset="-127"/>
                  <a:ea typeface="-윤고딕350" pitchFamily="18" charset="-127"/>
                </a:rPr>
                <a:t>02</a:t>
              </a:r>
              <a:r>
                <a:rPr lang="en-US" altLang="ko-KR" sz="2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50" pitchFamily="18" charset="-127"/>
                  <a:ea typeface="-윤고딕330" pitchFamily="18" charset="-127"/>
                </a:rPr>
                <a:t> </a:t>
              </a:r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50" pitchFamily="18" charset="-127"/>
                  <a:ea typeface="-윤고딕330" pitchFamily="18" charset="-127"/>
                </a:rPr>
                <a:t>차별의 공간과 괴물의 탄생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7078" y="3636715"/>
              <a:ext cx="3014970" cy="533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D8C1E"/>
                  </a:solidFill>
                  <a:latin typeface="-윤고딕350" pitchFamily="18" charset="-127"/>
                  <a:ea typeface="-윤고딕350" pitchFamily="18" charset="-127"/>
                </a:rPr>
                <a:t>03</a:t>
              </a:r>
              <a:r>
                <a:rPr lang="en-US" altLang="ko-KR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그들은 행복했을까</a:t>
              </a:r>
              <a:r>
                <a:rPr lang="en-US" altLang="ko-KR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?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47078" y="4657757"/>
              <a:ext cx="5051549" cy="53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D8C1E"/>
                  </a:solidFill>
                  <a:latin typeface="-윤고딕350" pitchFamily="18" charset="-127"/>
                  <a:ea typeface="-윤고딕350" pitchFamily="18" charset="-127"/>
                </a:rPr>
                <a:t>04</a:t>
              </a:r>
              <a:r>
                <a:rPr lang="en-US" altLang="ko-KR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 </a:t>
              </a:r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새로운 상상이 가능했을까</a:t>
              </a:r>
              <a:r>
                <a:rPr lang="en-US" altLang="ko-KR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?</a:t>
              </a:r>
              <a:endPara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" name="모서리가 둥근 직사각형 3"/>
          <p:cNvSpPr/>
          <p:nvPr/>
        </p:nvSpPr>
        <p:spPr>
          <a:xfrm>
            <a:off x="43130" y="2680881"/>
            <a:ext cx="2527540" cy="12357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n w="53975" cap="flat" cmpd="sng">
                  <a:solidFill>
                    <a:schemeClr val="bg1">
                      <a:alpha val="0"/>
                    </a:schemeClr>
                  </a:solidFill>
                  <a:rou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드라큘라와 </a:t>
            </a:r>
            <a:endParaRPr lang="en-US" altLang="ko-KR" b="1" dirty="0" smtClean="0">
              <a:ln w="53975" cap="flat" cmpd="sng">
                <a:solidFill>
                  <a:schemeClr val="bg1">
                    <a:alpha val="0"/>
                  </a:schemeClr>
                </a:solidFill>
                <a:round/>
              </a:ln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ln w="53975" cap="flat" cmpd="sng">
                  <a:solidFill>
                    <a:schemeClr val="bg1">
                      <a:alpha val="0"/>
                    </a:schemeClr>
                  </a:solidFill>
                  <a:round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프랑켄슈타인</a:t>
            </a:r>
            <a:endParaRPr lang="ko-KR" altLang="en-US" b="1" dirty="0">
              <a:ln w="53975" cap="flat" cmpd="sng">
                <a:solidFill>
                  <a:schemeClr val="bg1">
                    <a:alpha val="0"/>
                  </a:schemeClr>
                </a:solidFill>
                <a:round/>
              </a:ln>
              <a:solidFill>
                <a:schemeClr val="tx1">
                  <a:lumMod val="85000"/>
                  <a:lumOff val="1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00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   “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피억압자가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억압자의 모습을 자기화하는 현상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다시 말해 억압자에 대한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피억압자의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‘적응’과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피억압자가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스스로 억압적인 속성을 떨쳐내기가 어렵다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…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나는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피억압자들에게서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‘교활함’과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'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간사함‘이 배어 있는 행동을 확인할 수 있었다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그런 행동들은 그들이 살아남기 위해 필요한 것이었다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 …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억압자가 기생하도록 일방적으로 몸을 대줘야 하는 숙주인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피억압자의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억압받는 몸뚱이가 있었던 것이다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.” 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 fontAlgn="base"/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프레이리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윌리 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아이들이 지난주에 가져온 목재를 보셨어야 했는데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가로세로 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15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센티미터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, 25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센티미터짜리 목재가 열두 개도 넘었어요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돈으로 치면 상당하죠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marL="0" indent="0" algn="just" fontAlgn="base">
              <a:buNone/>
            </a:pPr>
            <a:endParaRPr lang="en-US" altLang="ko-KR" b="1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r>
              <a:rPr lang="ko-KR" altLang="en-US" b="1" dirty="0" err="1" smtClean="0">
                <a:latin typeface="HY목각파임B" pitchFamily="18" charset="-127"/>
                <a:ea typeface="HY목각파임B" pitchFamily="18" charset="-127"/>
              </a:rPr>
              <a:t>찰리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이봐 만약 경비가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...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endParaRPr lang="en-US" altLang="ko-KR" b="1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윌리 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빌어먹으라 그래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여기엔 겁 없는 녀석들이 둘이나 있다고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endParaRPr lang="en-US" altLang="ko-KR" b="1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r>
              <a:rPr lang="ko-KR" altLang="en-US" b="1" dirty="0" err="1" smtClean="0">
                <a:latin typeface="HY목각파임B" pitchFamily="18" charset="-127"/>
                <a:ea typeface="HY목각파임B" pitchFamily="18" charset="-127"/>
              </a:rPr>
              <a:t>찰리</a:t>
            </a: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구치소엔 겁 없는 녀석들 천지야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endParaRPr lang="en-US" altLang="ko-KR" b="1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 fontAlgn="base">
              <a:buNone/>
            </a:pPr>
            <a:r>
              <a:rPr lang="ko-KR" altLang="en-US" b="1" dirty="0" smtClean="0">
                <a:latin typeface="HY목각파임B" pitchFamily="18" charset="-127"/>
                <a:ea typeface="HY목각파임B" pitchFamily="18" charset="-127"/>
              </a:rPr>
              <a:t>벤 </a:t>
            </a: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: 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윌리의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등을 때리며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찰리를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비웃는다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주식 거래소에서도 그렇다오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친구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dirty="0" smtClean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세일즈맨의 죽음 중에서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세일즈맨의 죽음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90995" y="2263107"/>
            <a:ext cx="7200800" cy="32403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38383" y="3284984"/>
            <a:ext cx="7306025" cy="119660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 </a:t>
            </a:r>
          </a:p>
          <a:p>
            <a:pPr marL="0" indent="0" algn="ctr">
              <a:buNone/>
            </a:pPr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그들은 행복했을까</a:t>
            </a:r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artsunlight.com/artist-photo/George-Wesley-Bellows/the-knock-out-by-George-Wesley-Bellows-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2" y="594312"/>
            <a:ext cx="8640958" cy="59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넉아웃 </a:t>
            </a:r>
            <a:r>
              <a:rPr lang="en-US" altLang="ko-K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- </a:t>
            </a:r>
            <a:r>
              <a:rPr lang="ko-KR" alt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죠지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ko-KR" alt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웨슬리</a:t>
            </a:r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ko-KR" alt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벨로스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96136" y="5949280"/>
            <a:ext cx="2808312" cy="36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반항의식이 그녀에게 끓어올랐다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클리포드에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대한 그녀의 희생과 삶을 받친 헌신이 무슨 소용이 있단 말인가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결국 그녀는 무엇에 봉사하고 있었는가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따뜻한 인간적 접촉이 없는 허영으로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가득찬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차가운 정신 그것은 성공이라는 암캐 여신과의 매음을 갈망하는 하층 계급의 유태인처럼 부패한 것이었다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클리포드를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세심하게 관찰하면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그는 상스러운 인간보다도 못한 </a:t>
            </a:r>
            <a:r>
              <a:rPr lang="ko-KR" altLang="en-US" dirty="0" err="1" smtClean="0">
                <a:latin typeface="HY목각파임B" pitchFamily="18" charset="-127"/>
                <a:ea typeface="HY목각파임B" pitchFamily="18" charset="-127"/>
              </a:rPr>
              <a:t>굴욕스러운</a:t>
            </a:r>
            <a:r>
              <a:rPr lang="ko-KR" altLang="en-US" dirty="0" smtClean="0">
                <a:latin typeface="HY목각파임B" pitchFamily="18" charset="-127"/>
                <a:ea typeface="HY목각파임B" pitchFamily="18" charset="-127"/>
              </a:rPr>
              <a:t> 광대에 불과했다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채털리부인의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연인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1800" dirty="0" err="1" smtClean="0">
                <a:latin typeface="HY목각파임B" pitchFamily="18" charset="-127"/>
                <a:ea typeface="HY목각파임B" pitchFamily="18" charset="-127"/>
              </a:rPr>
              <a:t>로크적</a:t>
            </a:r>
            <a:r>
              <a:rPr lang="ko-KR" altLang="en-US" sz="1800" dirty="0" smtClean="0">
                <a:latin typeface="HY목각파임B" pitchFamily="18" charset="-127"/>
                <a:ea typeface="HY목각파임B" pitchFamily="18" charset="-127"/>
              </a:rPr>
              <a:t> 인간인 아버지와 현실의 노동자 </a:t>
            </a:r>
            <a:r>
              <a:rPr lang="ko-KR" altLang="en-US" sz="1800" dirty="0" err="1" smtClean="0">
                <a:latin typeface="HY목각파임B" pitchFamily="18" charset="-127"/>
                <a:ea typeface="HY목각파임B" pitchFamily="18" charset="-127"/>
              </a:rPr>
              <a:t>해피</a:t>
            </a:r>
            <a:endParaRPr lang="en-US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ko-KR" sz="18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 	(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증오심에 가득 차 협박하듯이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네 인생의 문은 활짝 열려 있어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ko-KR" sz="1800" b="1" dirty="0" smtClean="0">
                <a:latin typeface="HY목각파임B" pitchFamily="18" charset="-127"/>
                <a:ea typeface="HY목각파임B" pitchFamily="18" charset="-127"/>
              </a:rPr>
              <a:t>비프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 	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아버지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전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 1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달러짜리 싸구려 인생이고 아버지도 그래요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ko-KR" sz="18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 	(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통제할 수 없이 격앙하여 비프에게 돌아서서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난 싸구려</a:t>
            </a:r>
          </a:p>
          <a:p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인생이 아냐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나는 윌리 </a:t>
            </a:r>
            <a:r>
              <a:rPr lang="ko-KR" altLang="ko-KR" sz="1800" dirty="0" err="1" smtClean="0">
                <a:latin typeface="HY목각파임B" pitchFamily="18" charset="-127"/>
                <a:ea typeface="HY목각파임B" pitchFamily="18" charset="-127"/>
              </a:rPr>
              <a:t>로먼이야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너는 비프 </a:t>
            </a:r>
            <a:r>
              <a:rPr lang="ko-KR" altLang="ko-KR" sz="1800" dirty="0" err="1" smtClean="0">
                <a:latin typeface="HY목각파임B" pitchFamily="18" charset="-127"/>
                <a:ea typeface="HY목각파임B" pitchFamily="18" charset="-127"/>
              </a:rPr>
              <a:t>로먼이고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 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비프는 </a:t>
            </a:r>
            <a:r>
              <a:rPr lang="ko-KR" altLang="ko-KR" sz="1800" dirty="0" err="1" smtClean="0">
                <a:latin typeface="HY목각파임B" pitchFamily="18" charset="-127"/>
                <a:ea typeface="HY목각파임B" pitchFamily="18" charset="-127"/>
              </a:rPr>
              <a:t>윌리에게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 다가서려 하지만 </a:t>
            </a:r>
            <a:r>
              <a:rPr lang="ko-KR" altLang="ko-KR" sz="1800" dirty="0" err="1" smtClean="0">
                <a:latin typeface="HY목각파임B" pitchFamily="18" charset="-127"/>
                <a:ea typeface="HY목각파임B" pitchFamily="18" charset="-127"/>
              </a:rPr>
              <a:t>해피가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 가로막는다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격한 나머지</a:t>
            </a:r>
          </a:p>
          <a:p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비프는 거의 아버지를 칠 듯한 기세다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.)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 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ko-KR" sz="1800" b="1" dirty="0" smtClean="0">
                <a:latin typeface="HY목각파임B" pitchFamily="18" charset="-127"/>
                <a:ea typeface="HY목각파임B" pitchFamily="18" charset="-127"/>
              </a:rPr>
              <a:t>비프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	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저는 사람들의 리더가 되지 못하고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그건 아버지도 </a:t>
            </a:r>
          </a:p>
          <a:p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마찬가지에요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열심히 일해 봤자 결국 쓰레기통으로 </a:t>
            </a:r>
          </a:p>
          <a:p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들어가는 세일즈맨일 뿐이잖아요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저는 시간당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 1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달</a:t>
            </a:r>
          </a:p>
          <a:p>
            <a:r>
              <a:rPr lang="ko-KR" altLang="ko-KR" sz="1800" dirty="0" err="1" smtClean="0">
                <a:latin typeface="HY목각파임B" pitchFamily="18" charset="-127"/>
                <a:ea typeface="HY목각파임B" pitchFamily="18" charset="-127"/>
              </a:rPr>
              <a:t>러짜리예요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일곱 개의 주를 돌아다녔지만 더 이상 </a:t>
            </a:r>
          </a:p>
          <a:p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올려 받지 못했어요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한 시간에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 1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달러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무슨 말인지 </a:t>
            </a:r>
          </a:p>
          <a:p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아시겠어요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저는 더 이상 집에 상패를 들고 들어 오지 </a:t>
            </a:r>
          </a:p>
          <a:p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못하고 아버지도 그런 건 기대하지 말아야 해요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ko-KR" sz="18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	(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비프에게 대놓고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ko-KR" sz="1800" dirty="0" smtClean="0">
                <a:latin typeface="HY목각파임B" pitchFamily="18" charset="-127"/>
                <a:ea typeface="HY목각파임B" pitchFamily="18" charset="-127"/>
              </a:rPr>
              <a:t>악에 받친 개 같은 자식</a:t>
            </a:r>
            <a:r>
              <a:rPr lang="en-US" altLang="ko-KR" sz="1800" dirty="0" smtClean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18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endParaRPr lang="ko-KR" altLang="en-US" sz="18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세일즈맨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file232.uf.daum.net/image/16402F414E570127344C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2" y="603657"/>
            <a:ext cx="8626947" cy="58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9046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배심원 여러분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endParaRPr lang="ko-KR" altLang="ko-KR" sz="16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죽음의 순간에 부당한 경멸을 받을까 염려하여 발언하는 바입니다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endParaRPr lang="ko-KR" altLang="ko-KR" sz="16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여러분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나는 여러분의 계급에 속하는 영예를 갖고 있지 않습니다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endParaRPr lang="ko-KR" altLang="ko-KR" sz="16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보시다시피 본인은 자신의 비천한 운명에 반항한 일개 농부인 것입니다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.”</a:t>
            </a:r>
            <a:endParaRPr lang="ko-KR" altLang="ko-KR" sz="16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여기서 </a:t>
            </a:r>
            <a:r>
              <a:rPr lang="ko-KR" altLang="ko-KR" sz="1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쥘리엥은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목소리를 가다듬어 계속해서 말했다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“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나는 여러분에게 용서를 청하는 것이 결코 아닙니다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본인은 조금도 환상을 품고 있지 않습니다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본인은 온갖 존경과 온갖 찬사를 받아 마땅한 훌륭한 부인의 생명을 빼앗을 뻔했던 것입니다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드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ko-KR" sz="1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레날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부인은 내게 어머니와 같은 분이었습니다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내 범죄는 잔혹한 것이며 또한 계획적인 것입니다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배심원 여러분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그러므로 본인은 사형을 당해 마땅합니다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그러나 내 죄가 좀 더 가벼운 것이었다 해도 사람들은 내 젊은 나이가 동정을 살 만 하다는 사실은 전혀 고려하지 않고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나를 통해 나와 같은 부류의 젊은이들을 징벌하고 그들을 영원히 의기소침하게 하려 한다는 것을 본인은 잘 알고 있습니다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즉 하층 계급에서 태어나 가난에 시달리면서도 다행이 좋은 교육을 받았고 부유한 사람들의 오만이 사교계라고 부르는 것에 대담하게 </a:t>
            </a:r>
            <a:r>
              <a:rPr lang="ko-KR" altLang="ko-KR" sz="1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끼어들려한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젊은이들 말입니다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16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여러분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 점이 바로 본인의 범죄입니다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그리고 사실상 나는 나와 같은 계급의 동료들에게 </a:t>
            </a:r>
            <a:r>
              <a:rPr lang="ko-KR" altLang="ko-KR" sz="16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판결받지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못하는 만큼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내 범죄는 더욱더 준엄한 징벌을 당할 것입니다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본인의 눈에는 배심원석에 부유한 농민 하나 보이지 않고 오직 분개한 부르주아들만 있을 뿐입니다······</a:t>
            </a:r>
            <a:r>
              <a:rPr lang="en-US" altLang="ko-KR" sz="16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.”</a:t>
            </a:r>
            <a:endParaRPr lang="ko-KR" altLang="ko-KR" sz="16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endParaRPr lang="ko-KR" altLang="en-US" sz="1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적과 흑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6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90995" y="2263107"/>
            <a:ext cx="7200800" cy="32403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38383" y="3284984"/>
            <a:ext cx="7306025" cy="119660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 </a:t>
            </a:r>
          </a:p>
          <a:p>
            <a:pPr marL="0" indent="0" algn="ctr">
              <a:buNone/>
            </a:pPr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 상상이 가능했을까</a:t>
            </a:r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251520" y="1340768"/>
            <a:ext cx="8640960" cy="0"/>
          </a:xfrm>
          <a:prstGeom prst="line">
            <a:avLst/>
          </a:prstGeom>
          <a:ln>
            <a:gradFill flip="none" rotWithShape="1">
              <a:gsLst>
                <a:gs pos="0">
                  <a:srgbClr val="FD8C1E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51520" y="4857285"/>
            <a:ext cx="8640960" cy="0"/>
          </a:xfrm>
          <a:prstGeom prst="line">
            <a:avLst/>
          </a:prstGeom>
          <a:ln>
            <a:gradFill flip="none" rotWithShape="1">
              <a:gsLst>
                <a:gs pos="0">
                  <a:srgbClr val="FD8C1E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259632" y="2780928"/>
            <a:ext cx="3171381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ko-KR" altLang="en-US" sz="3300" dirty="0" smtClean="0">
                <a:latin typeface="HY나무B" pitchFamily="18" charset="-127"/>
                <a:ea typeface="HY나무B" pitchFamily="18" charset="-127"/>
              </a:rPr>
              <a:t>멈출 수 없을까</a:t>
            </a:r>
            <a:r>
              <a:rPr lang="en-US" altLang="ko-KR" sz="3300" dirty="0" smtClean="0">
                <a:latin typeface="HY나무B" pitchFamily="18" charset="-127"/>
                <a:ea typeface="HY나무B" pitchFamily="18" charset="-127"/>
              </a:rPr>
              <a:t>?</a:t>
            </a:r>
            <a:endParaRPr lang="en-US" altLang="ko-KR" sz="33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40746"/>
            <a:ext cx="3028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54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altLang="ko-KR" b="1" dirty="0" smtClean="0"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ko-KR" b="1" dirty="0" smtClean="0">
                <a:latin typeface="HY목각파임B" pitchFamily="18" charset="-127"/>
                <a:ea typeface="HY목각파임B" pitchFamily="18" charset="-127"/>
              </a:rPr>
              <a:t>린다</a:t>
            </a:r>
            <a:endParaRPr lang="en-US" altLang="ko-KR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미안해요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울 수가 없어요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알 수가 없네요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왜 그런 짓을 했어요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도와줘요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난 울 수가 없어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당신이 그냥 출장 간 것 같기만 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계속 기다리겠죠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눈물이 나오지 않아요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왜 그랬어요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생각하고 생각하고 또 생각해 봐도 알 수가 없어요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오늘 주택 할부금을 다 갚았어요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오늘 말이에요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그런데 이제 집에는 아무도 없어요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이제 우리는 빚진 것도 없이 자유로운데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dirty="0" smtClean="0">
                <a:latin typeface="HY목각파임B" pitchFamily="18" charset="-127"/>
                <a:ea typeface="HY목각파임B" pitchFamily="18" charset="-127"/>
              </a:rPr>
              <a:t>자유롭다고요</a:t>
            </a:r>
            <a:r>
              <a:rPr lang="en-US" altLang="ko-KR" dirty="0" smtClean="0">
                <a:latin typeface="HY목각파임B" pitchFamily="18" charset="-127"/>
                <a:ea typeface="HY목각파임B" pitchFamily="18" charset="-127"/>
              </a:rPr>
              <a:t>. </a:t>
            </a:r>
            <a:endParaRPr lang="ko-KR" altLang="ko-KR" dirty="0" smtClean="0">
              <a:latin typeface="HY목각파임B" pitchFamily="18" charset="-127"/>
              <a:ea typeface="HY목각파임B" pitchFamily="18" charset="-127"/>
            </a:endParaRPr>
          </a:p>
          <a:p>
            <a:pPr algn="just">
              <a:buNone/>
            </a:pPr>
            <a:endParaRPr lang="ko-KR" altLang="en-US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세일즈맨의 죽음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76064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ko-KR" alt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피노키오와 로빈슨 크루소처럼 </a:t>
            </a:r>
            <a:endParaRPr lang="en-US" altLang="ko-KR" sz="4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en-US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열심히 노력하면 구원을 받을 수 있을까</a:t>
            </a:r>
            <a:r>
              <a:rPr lang="en-US" altLang="ko-KR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altLang="ko-KR" sz="2800" b="1" dirty="0"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농장에서 어떻게 자기 앞가림의 해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그게 사람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사는 거요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농장 머슴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?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처음에 그 녀석이 어릴 때야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뭐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젊으니까 빈둥거리고 다니며 이런저런 일을 해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보는 것도 괜찮겠다 싶었소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그렇지만 벌써 십 년이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넘었는데 여전히 주당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 35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달러짜리잖아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린다</a:t>
            </a:r>
            <a:r>
              <a:rPr lang="en-US" altLang="ko-KR" sz="3100" b="1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  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그 아이는 제 앞가림하려고 </a:t>
            </a:r>
            <a:r>
              <a:rPr lang="ko-KR" altLang="ko-KR" sz="3100" dirty="0" smtClean="0">
                <a:latin typeface="HY목각파임B" pitchFamily="18" charset="-127"/>
                <a:ea typeface="HY목각파임B" pitchFamily="18" charset="-127"/>
              </a:rPr>
              <a:t>노력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ko-KR" sz="3100" dirty="0" smtClean="0">
                <a:latin typeface="HY목각파임B" pitchFamily="18" charset="-127"/>
                <a:ea typeface="HY목각파임B" pitchFamily="18" charset="-127"/>
              </a:rPr>
              <a:t>중이라니까요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3100" b="1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나이 서른넷이 되도록 제 앞가림을 못한다니 망신이지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린다</a:t>
            </a:r>
            <a:r>
              <a:rPr lang="en-US" altLang="ko-KR" sz="3100" b="1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쉿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3100" b="1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문제는 </a:t>
            </a:r>
            <a:r>
              <a:rPr lang="ko-KR" altLang="ko-KR" sz="3100" dirty="0" smtClean="0">
                <a:latin typeface="HY목각파임B" pitchFamily="18" charset="-127"/>
                <a:ea typeface="HY목각파임B" pitchFamily="18" charset="-127"/>
              </a:rPr>
              <a:t>그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ko-KR" sz="3100" dirty="0" smtClean="0">
                <a:latin typeface="HY목각파임B" pitchFamily="18" charset="-127"/>
                <a:ea typeface="HY목각파임B" pitchFamily="18" charset="-127"/>
              </a:rPr>
              <a:t>놈이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게으르단 거요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젠장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린다</a:t>
            </a:r>
            <a:r>
              <a:rPr lang="en-US" altLang="ko-KR" sz="3100" b="1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제발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여보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!</a:t>
            </a:r>
            <a:endParaRPr lang="ko-KR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ko-KR" sz="3100" b="1" dirty="0" smtClean="0">
                <a:latin typeface="HY목각파임B" pitchFamily="18" charset="-127"/>
                <a:ea typeface="HY목각파임B" pitchFamily="18" charset="-127"/>
              </a:rPr>
              <a:t>윌리</a:t>
            </a:r>
            <a:r>
              <a:rPr lang="en-US" altLang="ko-KR" sz="3100" b="1" dirty="0" smtClean="0">
                <a:latin typeface="HY목각파임B" pitchFamily="18" charset="-127"/>
                <a:ea typeface="HY목각파임B" pitchFamily="18" charset="-127"/>
              </a:rPr>
              <a:t>: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  </a:t>
            </a:r>
            <a:r>
              <a:rPr lang="en-US" altLang="ko-KR" sz="3100" dirty="0">
                <a:latin typeface="HY목각파임B" pitchFamily="18" charset="-127"/>
                <a:ea typeface="HY목각파임B" pitchFamily="18" charset="-127"/>
              </a:rPr>
              <a:t>	</a:t>
            </a:r>
            <a:r>
              <a:rPr lang="ko-KR" altLang="ko-KR" sz="3100" dirty="0">
                <a:latin typeface="HY목각파임B" pitchFamily="18" charset="-127"/>
                <a:ea typeface="HY목각파임B" pitchFamily="18" charset="-127"/>
              </a:rPr>
              <a:t>비프는 게으른 건달이야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!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3100" dirty="0" smtClean="0">
                <a:latin typeface="HY목각파임B" pitchFamily="18" charset="-127"/>
                <a:ea typeface="HY목각파임B" pitchFamily="18" charset="-127"/>
              </a:rPr>
              <a:t>세일즈맨의 죽음 중에서</a:t>
            </a:r>
            <a:r>
              <a:rPr lang="en-US" altLang="ko-KR" sz="3100" dirty="0" smtClean="0">
                <a:latin typeface="HY목각파임B" pitchFamily="18" charset="-127"/>
                <a:ea typeface="HY목각파임B" pitchFamily="18" charset="-127"/>
              </a:rPr>
              <a:t>)</a:t>
            </a:r>
            <a:endParaRPr lang="en-US" altLang="ko-KR" sz="3100" dirty="0">
              <a:latin typeface="HY목각파임B" pitchFamily="18" charset="-127"/>
              <a:ea typeface="HY목각파임B" pitchFamily="18" charset="-127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3764022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근본적인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질문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46533240" descr="EMB00001c0c0c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47274" cy="5688632"/>
          </a:xfrm>
          <a:prstGeom prst="rect">
            <a:avLst/>
          </a:prstGeom>
          <a:noFill/>
        </p:spPr>
      </p:pic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그림자를 팔다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7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6-녹화_0026.png"/>
          <p:cNvPicPr>
            <a:picLocks noChangeAspect="1"/>
          </p:cNvPicPr>
          <p:nvPr/>
        </p:nvPicPr>
        <p:blipFill>
          <a:blip r:embed="rId2" cstate="print"/>
          <a:srcRect l="31888" r="42912"/>
          <a:stretch>
            <a:fillRect/>
          </a:stretch>
        </p:blipFill>
        <p:spPr>
          <a:xfrm>
            <a:off x="6516216" y="764703"/>
            <a:ext cx="2520280" cy="5625703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노동자들은 공산주의 혁명에서 자신들을 </a:t>
            </a:r>
            <a:endParaRPr lang="en-US" altLang="ko-KR" sz="27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묶고 있는 족쇄 외에는 잃을 게 없다</a:t>
            </a:r>
            <a:r>
              <a:rPr lang="en-US" altLang="ko-KR" sz="2700" dirty="0" smtClean="0"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pPr>
              <a:buNone/>
            </a:pPr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그들에게는 얻어야 할 세계가 있다</a:t>
            </a:r>
            <a:r>
              <a:rPr lang="en-US" altLang="ko-KR" sz="2700" dirty="0" smtClean="0"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pPr>
              <a:buNone/>
            </a:pPr>
            <a:endParaRPr lang="en-US" altLang="ko-KR" sz="27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만국의 노동자여</a:t>
            </a:r>
            <a:r>
              <a:rPr lang="en-US" altLang="ko-KR" sz="2700" dirty="0" smtClean="0"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700" dirty="0" smtClean="0">
                <a:latin typeface="HY목각파임B" pitchFamily="18" charset="-127"/>
                <a:ea typeface="HY목각파임B" pitchFamily="18" charset="-127"/>
              </a:rPr>
              <a:t>단결하라</a:t>
            </a:r>
            <a:endParaRPr lang="en-US" altLang="ko-KR" sz="2700" dirty="0" smtClean="0">
              <a:latin typeface="HY목각파임B" pitchFamily="18" charset="-127"/>
              <a:ea typeface="HY목각파임B" pitchFamily="18" charset="-127"/>
            </a:endParaRPr>
          </a:p>
          <a:p>
            <a:pPr>
              <a:buNone/>
            </a:pPr>
            <a:r>
              <a:rPr lang="en-US" altLang="ko-KR" sz="2700" dirty="0" smtClean="0">
                <a:latin typeface="HY목각파임B" pitchFamily="18" charset="-127"/>
                <a:ea typeface="HY목각파임B" pitchFamily="18" charset="-127"/>
              </a:rPr>
              <a:t>Workers of the world. Invest!</a:t>
            </a:r>
            <a:endParaRPr lang="ko-KR" altLang="en-US" sz="2700" dirty="0">
              <a:latin typeface="HY목각파임B" pitchFamily="18" charset="-127"/>
              <a:ea typeface="HY목각파임B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1520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공산당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선언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s9.tistory.com/image/6/tistory/2008/07/30/16/18/489015b02f9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5687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195" y="692696"/>
            <a:ext cx="8229600" cy="5400600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ko-KR" altLang="en-US" sz="2700" dirty="0">
                <a:solidFill>
                  <a:schemeClr val="bg1"/>
                </a:solidFill>
                <a:latin typeface="+mn-ea"/>
              </a:rPr>
              <a:t>돈을 가질 수만 있다면 행복할까</a:t>
            </a:r>
            <a:r>
              <a:rPr lang="en-US" altLang="ko-KR" sz="2700" dirty="0">
                <a:solidFill>
                  <a:schemeClr val="bg1"/>
                </a:solidFill>
                <a:latin typeface="+mn-ea"/>
              </a:rPr>
              <a:t>?</a:t>
            </a:r>
            <a:endParaRPr lang="ko-KR" alt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just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20000"/>
              </a:lnSpc>
              <a:buNone/>
            </a:pP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린튼은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어느 의미에서는 </a:t>
            </a: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히스클리프에게는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결여되어 있는 문화인의 피상적인 </a:t>
            </a: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고결성을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상징하고 있다고 생각될는지 모른다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캐써린이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린튼에게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끌리는 것은 아주 자연스러운 일이다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예의바름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매력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세련미는 찬미할 가치가 있는 총체적인 특질이다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그리고 이러한 점에 있어서 그녀의 본질의 일정 부분에 있어서는 그녀는 </a:t>
            </a:r>
            <a:r>
              <a:rPr lang="ko-KR" altLang="en-US" sz="2700" dirty="0" err="1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린튼의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애정에 불가피하게 응답하게 된다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 (</a:t>
            </a:r>
            <a:r>
              <a:rPr lang="ko-KR" altLang="en-US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폭풍의 언덕 중에서</a:t>
            </a:r>
            <a:r>
              <a:rPr lang="en-US" altLang="ko-KR" sz="2700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endParaRPr lang="ko-KR" altLang="en-US" sz="2700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just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9092614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근본적인 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질문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6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90995" y="2263107"/>
            <a:ext cx="7200800" cy="32403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38383" y="3284984"/>
            <a:ext cx="7306025" cy="119660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 </a:t>
            </a:r>
          </a:p>
          <a:p>
            <a:pPr marL="0" indent="0" algn="ctr">
              <a:buNone/>
            </a:pPr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뗏목과 구명정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img.ohmynews.com/attach/3762/1109125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06" y="692696"/>
            <a:ext cx="8237377" cy="5691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2971934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메두사의 뗏목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91680" y="2708920"/>
            <a:ext cx="2880320" cy="158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뗏목</a:t>
            </a:r>
            <a:endParaRPr lang="ko-KR" altLang="en-US" sz="4000" dirty="0"/>
          </a:p>
        </p:txBody>
      </p:sp>
      <p:sp>
        <p:nvSpPr>
          <p:cNvPr id="6" name="현 5"/>
          <p:cNvSpPr/>
          <p:nvPr/>
        </p:nvSpPr>
        <p:spPr>
          <a:xfrm rot="9995261">
            <a:off x="4723658" y="1992670"/>
            <a:ext cx="4138364" cy="3232702"/>
          </a:xfrm>
          <a:prstGeom prst="chord">
            <a:avLst>
              <a:gd name="adj1" fmla="val 6921329"/>
              <a:gd name="adj2" fmla="val 16200000"/>
            </a:avLst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6923" y="308115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/>
              <a:t>구명정</a:t>
            </a:r>
            <a:endParaRPr lang="ko-KR" altLang="en-US" sz="4000" b="1" dirty="0"/>
          </a:p>
        </p:txBody>
      </p:sp>
      <p:sp>
        <p:nvSpPr>
          <p:cNvPr id="8" name="자유형 7"/>
          <p:cNvSpPr/>
          <p:nvPr/>
        </p:nvSpPr>
        <p:spPr>
          <a:xfrm>
            <a:off x="4576643" y="3356992"/>
            <a:ext cx="2560320" cy="373306"/>
          </a:xfrm>
          <a:custGeom>
            <a:avLst/>
            <a:gdLst>
              <a:gd name="connsiteX0" fmla="*/ 0 w 2560320"/>
              <a:gd name="connsiteY0" fmla="*/ 188039 h 373306"/>
              <a:gd name="connsiteX1" fmla="*/ 28876 w 2560320"/>
              <a:gd name="connsiteY1" fmla="*/ 139913 h 373306"/>
              <a:gd name="connsiteX2" fmla="*/ 96253 w 2560320"/>
              <a:gd name="connsiteY2" fmla="*/ 91787 h 373306"/>
              <a:gd name="connsiteX3" fmla="*/ 125129 w 2560320"/>
              <a:gd name="connsiteY3" fmla="*/ 82161 h 373306"/>
              <a:gd name="connsiteX4" fmla="*/ 163630 w 2560320"/>
              <a:gd name="connsiteY4" fmla="*/ 62911 h 373306"/>
              <a:gd name="connsiteX5" fmla="*/ 221381 w 2560320"/>
              <a:gd name="connsiteY5" fmla="*/ 43660 h 373306"/>
              <a:gd name="connsiteX6" fmla="*/ 250257 w 2560320"/>
              <a:gd name="connsiteY6" fmla="*/ 34035 h 373306"/>
              <a:gd name="connsiteX7" fmla="*/ 433137 w 2560320"/>
              <a:gd name="connsiteY7" fmla="*/ 43660 h 373306"/>
              <a:gd name="connsiteX8" fmla="*/ 462013 w 2560320"/>
              <a:gd name="connsiteY8" fmla="*/ 72536 h 373306"/>
              <a:gd name="connsiteX9" fmla="*/ 500514 w 2560320"/>
              <a:gd name="connsiteY9" fmla="*/ 130288 h 373306"/>
              <a:gd name="connsiteX10" fmla="*/ 548640 w 2560320"/>
              <a:gd name="connsiteY10" fmla="*/ 197665 h 373306"/>
              <a:gd name="connsiteX11" fmla="*/ 558265 w 2560320"/>
              <a:gd name="connsiteY11" fmla="*/ 226540 h 373306"/>
              <a:gd name="connsiteX12" fmla="*/ 548640 w 2560320"/>
              <a:gd name="connsiteY12" fmla="*/ 293917 h 373306"/>
              <a:gd name="connsiteX13" fmla="*/ 481263 w 2560320"/>
              <a:gd name="connsiteY13" fmla="*/ 332418 h 373306"/>
              <a:gd name="connsiteX14" fmla="*/ 423512 w 2560320"/>
              <a:gd name="connsiteY14" fmla="*/ 322793 h 373306"/>
              <a:gd name="connsiteX15" fmla="*/ 394636 w 2560320"/>
              <a:gd name="connsiteY15" fmla="*/ 265041 h 373306"/>
              <a:gd name="connsiteX16" fmla="*/ 404261 w 2560320"/>
              <a:gd name="connsiteY16" fmla="*/ 168789 h 373306"/>
              <a:gd name="connsiteX17" fmla="*/ 500514 w 2560320"/>
              <a:gd name="connsiteY17" fmla="*/ 91787 h 373306"/>
              <a:gd name="connsiteX18" fmla="*/ 558265 w 2560320"/>
              <a:gd name="connsiteY18" fmla="*/ 43660 h 373306"/>
              <a:gd name="connsiteX19" fmla="*/ 596767 w 2560320"/>
              <a:gd name="connsiteY19" fmla="*/ 34035 h 373306"/>
              <a:gd name="connsiteX20" fmla="*/ 1020278 w 2560320"/>
              <a:gd name="connsiteY20" fmla="*/ 82161 h 373306"/>
              <a:gd name="connsiteX21" fmla="*/ 1039529 w 2560320"/>
              <a:gd name="connsiteY21" fmla="*/ 111037 h 373306"/>
              <a:gd name="connsiteX22" fmla="*/ 1049154 w 2560320"/>
              <a:gd name="connsiteY22" fmla="*/ 149538 h 373306"/>
              <a:gd name="connsiteX23" fmla="*/ 1020278 w 2560320"/>
              <a:gd name="connsiteY23" fmla="*/ 265041 h 373306"/>
              <a:gd name="connsiteX24" fmla="*/ 981777 w 2560320"/>
              <a:gd name="connsiteY24" fmla="*/ 293917 h 373306"/>
              <a:gd name="connsiteX25" fmla="*/ 952901 w 2560320"/>
              <a:gd name="connsiteY25" fmla="*/ 303543 h 373306"/>
              <a:gd name="connsiteX26" fmla="*/ 856649 w 2560320"/>
              <a:gd name="connsiteY26" fmla="*/ 293917 h 373306"/>
              <a:gd name="connsiteX27" fmla="*/ 847023 w 2560320"/>
              <a:gd name="connsiteY27" fmla="*/ 265041 h 373306"/>
              <a:gd name="connsiteX28" fmla="*/ 856649 w 2560320"/>
              <a:gd name="connsiteY28" fmla="*/ 168789 h 373306"/>
              <a:gd name="connsiteX29" fmla="*/ 875899 w 2560320"/>
              <a:gd name="connsiteY29" fmla="*/ 130288 h 373306"/>
              <a:gd name="connsiteX30" fmla="*/ 972152 w 2560320"/>
              <a:gd name="connsiteY30" fmla="*/ 34035 h 373306"/>
              <a:gd name="connsiteX31" fmla="*/ 1010653 w 2560320"/>
              <a:gd name="connsiteY31" fmla="*/ 24410 h 373306"/>
              <a:gd name="connsiteX32" fmla="*/ 1106905 w 2560320"/>
              <a:gd name="connsiteY32" fmla="*/ 34035 h 373306"/>
              <a:gd name="connsiteX33" fmla="*/ 1155032 w 2560320"/>
              <a:gd name="connsiteY33" fmla="*/ 53286 h 373306"/>
              <a:gd name="connsiteX34" fmla="*/ 1222409 w 2560320"/>
              <a:gd name="connsiteY34" fmla="*/ 72536 h 373306"/>
              <a:gd name="connsiteX35" fmla="*/ 1251284 w 2560320"/>
              <a:gd name="connsiteY35" fmla="*/ 82161 h 373306"/>
              <a:gd name="connsiteX36" fmla="*/ 1289785 w 2560320"/>
              <a:gd name="connsiteY36" fmla="*/ 91787 h 373306"/>
              <a:gd name="connsiteX37" fmla="*/ 1347537 w 2560320"/>
              <a:gd name="connsiteY37" fmla="*/ 111037 h 373306"/>
              <a:gd name="connsiteX38" fmla="*/ 1395663 w 2560320"/>
              <a:gd name="connsiteY38" fmla="*/ 168789 h 373306"/>
              <a:gd name="connsiteX39" fmla="*/ 1366788 w 2560320"/>
              <a:gd name="connsiteY39" fmla="*/ 274667 h 373306"/>
              <a:gd name="connsiteX40" fmla="*/ 1337912 w 2560320"/>
              <a:gd name="connsiteY40" fmla="*/ 303543 h 373306"/>
              <a:gd name="connsiteX41" fmla="*/ 1251284 w 2560320"/>
              <a:gd name="connsiteY41" fmla="*/ 293917 h 373306"/>
              <a:gd name="connsiteX42" fmla="*/ 1280160 w 2560320"/>
              <a:gd name="connsiteY42" fmla="*/ 159164 h 373306"/>
              <a:gd name="connsiteX43" fmla="*/ 1289785 w 2560320"/>
              <a:gd name="connsiteY43" fmla="*/ 130288 h 373306"/>
              <a:gd name="connsiteX44" fmla="*/ 1376413 w 2560320"/>
              <a:gd name="connsiteY44" fmla="*/ 91787 h 373306"/>
              <a:gd name="connsiteX45" fmla="*/ 1405289 w 2560320"/>
              <a:gd name="connsiteY45" fmla="*/ 82161 h 373306"/>
              <a:gd name="connsiteX46" fmla="*/ 1607419 w 2560320"/>
              <a:gd name="connsiteY46" fmla="*/ 101412 h 373306"/>
              <a:gd name="connsiteX47" fmla="*/ 1645920 w 2560320"/>
              <a:gd name="connsiteY47" fmla="*/ 111037 h 373306"/>
              <a:gd name="connsiteX48" fmla="*/ 1655545 w 2560320"/>
              <a:gd name="connsiteY48" fmla="*/ 303543 h 373306"/>
              <a:gd name="connsiteX49" fmla="*/ 1626670 w 2560320"/>
              <a:gd name="connsiteY49" fmla="*/ 322793 h 373306"/>
              <a:gd name="connsiteX50" fmla="*/ 1568918 w 2560320"/>
              <a:gd name="connsiteY50" fmla="*/ 313168 h 373306"/>
              <a:gd name="connsiteX51" fmla="*/ 1588169 w 2560320"/>
              <a:gd name="connsiteY51" fmla="*/ 159164 h 373306"/>
              <a:gd name="connsiteX52" fmla="*/ 1607419 w 2560320"/>
              <a:gd name="connsiteY52" fmla="*/ 130288 h 373306"/>
              <a:gd name="connsiteX53" fmla="*/ 1645920 w 2560320"/>
              <a:gd name="connsiteY53" fmla="*/ 53286 h 373306"/>
              <a:gd name="connsiteX54" fmla="*/ 1674796 w 2560320"/>
              <a:gd name="connsiteY54" fmla="*/ 43660 h 373306"/>
              <a:gd name="connsiteX55" fmla="*/ 1761423 w 2560320"/>
              <a:gd name="connsiteY55" fmla="*/ 91787 h 373306"/>
              <a:gd name="connsiteX56" fmla="*/ 1799924 w 2560320"/>
              <a:gd name="connsiteY56" fmla="*/ 111037 h 373306"/>
              <a:gd name="connsiteX57" fmla="*/ 1876927 w 2560320"/>
              <a:gd name="connsiteY57" fmla="*/ 149538 h 373306"/>
              <a:gd name="connsiteX58" fmla="*/ 1905802 w 2560320"/>
              <a:gd name="connsiteY58" fmla="*/ 178414 h 373306"/>
              <a:gd name="connsiteX59" fmla="*/ 1934678 w 2560320"/>
              <a:gd name="connsiteY59" fmla="*/ 197665 h 373306"/>
              <a:gd name="connsiteX60" fmla="*/ 1973179 w 2560320"/>
              <a:gd name="connsiteY60" fmla="*/ 245791 h 373306"/>
              <a:gd name="connsiteX61" fmla="*/ 1973179 w 2560320"/>
              <a:gd name="connsiteY61" fmla="*/ 351669 h 373306"/>
              <a:gd name="connsiteX62" fmla="*/ 1944303 w 2560320"/>
              <a:gd name="connsiteY62" fmla="*/ 361294 h 373306"/>
              <a:gd name="connsiteX63" fmla="*/ 1896177 w 2560320"/>
              <a:gd name="connsiteY63" fmla="*/ 351669 h 373306"/>
              <a:gd name="connsiteX64" fmla="*/ 1886552 w 2560320"/>
              <a:gd name="connsiteY64" fmla="*/ 236166 h 373306"/>
              <a:gd name="connsiteX65" fmla="*/ 1896177 w 2560320"/>
              <a:gd name="connsiteY65" fmla="*/ 197665 h 373306"/>
              <a:gd name="connsiteX66" fmla="*/ 1944303 w 2560320"/>
              <a:gd name="connsiteY66" fmla="*/ 139913 h 373306"/>
              <a:gd name="connsiteX67" fmla="*/ 2002055 w 2560320"/>
              <a:gd name="connsiteY67" fmla="*/ 120663 h 373306"/>
              <a:gd name="connsiteX68" fmla="*/ 2242687 w 2560320"/>
              <a:gd name="connsiteY68" fmla="*/ 159164 h 373306"/>
              <a:gd name="connsiteX69" fmla="*/ 2252312 w 2560320"/>
              <a:gd name="connsiteY69" fmla="*/ 188039 h 373306"/>
              <a:gd name="connsiteX70" fmla="*/ 2233061 w 2560320"/>
              <a:gd name="connsiteY70" fmla="*/ 293917 h 373306"/>
              <a:gd name="connsiteX71" fmla="*/ 2213811 w 2560320"/>
              <a:gd name="connsiteY71" fmla="*/ 322793 h 373306"/>
              <a:gd name="connsiteX72" fmla="*/ 2184935 w 2560320"/>
              <a:gd name="connsiteY72" fmla="*/ 342044 h 373306"/>
              <a:gd name="connsiteX73" fmla="*/ 2165684 w 2560320"/>
              <a:gd name="connsiteY73" fmla="*/ 370919 h 373306"/>
              <a:gd name="connsiteX74" fmla="*/ 2127183 w 2560320"/>
              <a:gd name="connsiteY74" fmla="*/ 332418 h 373306"/>
              <a:gd name="connsiteX75" fmla="*/ 2156059 w 2560320"/>
              <a:gd name="connsiteY75" fmla="*/ 216915 h 373306"/>
              <a:gd name="connsiteX76" fmla="*/ 2184935 w 2560320"/>
              <a:gd name="connsiteY76" fmla="*/ 197665 h 373306"/>
              <a:gd name="connsiteX77" fmla="*/ 2194560 w 2560320"/>
              <a:gd name="connsiteY77" fmla="*/ 168789 h 373306"/>
              <a:gd name="connsiteX78" fmla="*/ 2252312 w 2560320"/>
              <a:gd name="connsiteY78" fmla="*/ 130288 h 373306"/>
              <a:gd name="connsiteX79" fmla="*/ 2550695 w 2560320"/>
              <a:gd name="connsiteY79" fmla="*/ 159164 h 373306"/>
              <a:gd name="connsiteX80" fmla="*/ 2560320 w 2560320"/>
              <a:gd name="connsiteY80" fmla="*/ 168789 h 3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560320" h="373306">
                <a:moveTo>
                  <a:pt x="0" y="188039"/>
                </a:moveTo>
                <a:cubicBezTo>
                  <a:pt x="9625" y="171997"/>
                  <a:pt x="16557" y="153992"/>
                  <a:pt x="28876" y="139913"/>
                </a:cubicBezTo>
                <a:cubicBezTo>
                  <a:pt x="32269" y="136035"/>
                  <a:pt x="86019" y="96904"/>
                  <a:pt x="96253" y="91787"/>
                </a:cubicBezTo>
                <a:cubicBezTo>
                  <a:pt x="105328" y="87250"/>
                  <a:pt x="115803" y="86158"/>
                  <a:pt x="125129" y="82161"/>
                </a:cubicBezTo>
                <a:cubicBezTo>
                  <a:pt x="138317" y="76509"/>
                  <a:pt x="150308" y="68240"/>
                  <a:pt x="163630" y="62911"/>
                </a:cubicBezTo>
                <a:cubicBezTo>
                  <a:pt x="182470" y="55375"/>
                  <a:pt x="202131" y="50077"/>
                  <a:pt x="221381" y="43660"/>
                </a:cubicBezTo>
                <a:lnTo>
                  <a:pt x="250257" y="34035"/>
                </a:lnTo>
                <a:cubicBezTo>
                  <a:pt x="311217" y="37243"/>
                  <a:pt x="373077" y="32740"/>
                  <a:pt x="433137" y="43660"/>
                </a:cubicBezTo>
                <a:cubicBezTo>
                  <a:pt x="446530" y="46095"/>
                  <a:pt x="453656" y="61791"/>
                  <a:pt x="462013" y="72536"/>
                </a:cubicBezTo>
                <a:cubicBezTo>
                  <a:pt x="476217" y="90799"/>
                  <a:pt x="487680" y="111037"/>
                  <a:pt x="500514" y="130288"/>
                </a:cubicBezTo>
                <a:cubicBezTo>
                  <a:pt x="528667" y="172518"/>
                  <a:pt x="512817" y="149901"/>
                  <a:pt x="548640" y="197665"/>
                </a:cubicBezTo>
                <a:cubicBezTo>
                  <a:pt x="551848" y="207290"/>
                  <a:pt x="558265" y="216394"/>
                  <a:pt x="558265" y="226540"/>
                </a:cubicBezTo>
                <a:cubicBezTo>
                  <a:pt x="558265" y="249227"/>
                  <a:pt x="558786" y="273625"/>
                  <a:pt x="548640" y="293917"/>
                </a:cubicBezTo>
                <a:cubicBezTo>
                  <a:pt x="536985" y="317227"/>
                  <a:pt x="503245" y="325091"/>
                  <a:pt x="481263" y="332418"/>
                </a:cubicBezTo>
                <a:cubicBezTo>
                  <a:pt x="462013" y="329210"/>
                  <a:pt x="440968" y="331521"/>
                  <a:pt x="423512" y="322793"/>
                </a:cubicBezTo>
                <a:cubicBezTo>
                  <a:pt x="408584" y="315329"/>
                  <a:pt x="399192" y="278708"/>
                  <a:pt x="394636" y="265041"/>
                </a:cubicBezTo>
                <a:cubicBezTo>
                  <a:pt x="397844" y="232957"/>
                  <a:pt x="391337" y="198330"/>
                  <a:pt x="404261" y="168789"/>
                </a:cubicBezTo>
                <a:cubicBezTo>
                  <a:pt x="423273" y="125334"/>
                  <a:pt x="463427" y="110330"/>
                  <a:pt x="500514" y="91787"/>
                </a:cubicBezTo>
                <a:cubicBezTo>
                  <a:pt x="517857" y="74444"/>
                  <a:pt x="534817" y="53709"/>
                  <a:pt x="558265" y="43660"/>
                </a:cubicBezTo>
                <a:cubicBezTo>
                  <a:pt x="570424" y="38449"/>
                  <a:pt x="583933" y="37243"/>
                  <a:pt x="596767" y="34035"/>
                </a:cubicBezTo>
                <a:cubicBezTo>
                  <a:pt x="1123595" y="46578"/>
                  <a:pt x="929228" y="-77176"/>
                  <a:pt x="1020278" y="82161"/>
                </a:cubicBezTo>
                <a:cubicBezTo>
                  <a:pt x="1026017" y="92205"/>
                  <a:pt x="1033112" y="101412"/>
                  <a:pt x="1039529" y="111037"/>
                </a:cubicBezTo>
                <a:cubicBezTo>
                  <a:pt x="1042737" y="123871"/>
                  <a:pt x="1049154" y="136309"/>
                  <a:pt x="1049154" y="149538"/>
                </a:cubicBezTo>
                <a:cubicBezTo>
                  <a:pt x="1049154" y="192352"/>
                  <a:pt x="1051305" y="234015"/>
                  <a:pt x="1020278" y="265041"/>
                </a:cubicBezTo>
                <a:cubicBezTo>
                  <a:pt x="1008934" y="276384"/>
                  <a:pt x="995705" y="285958"/>
                  <a:pt x="981777" y="293917"/>
                </a:cubicBezTo>
                <a:cubicBezTo>
                  <a:pt x="972968" y="298951"/>
                  <a:pt x="962526" y="300334"/>
                  <a:pt x="952901" y="303543"/>
                </a:cubicBezTo>
                <a:cubicBezTo>
                  <a:pt x="920817" y="300334"/>
                  <a:pt x="886952" y="304936"/>
                  <a:pt x="856649" y="293917"/>
                </a:cubicBezTo>
                <a:cubicBezTo>
                  <a:pt x="847114" y="290450"/>
                  <a:pt x="847023" y="275187"/>
                  <a:pt x="847023" y="265041"/>
                </a:cubicBezTo>
                <a:cubicBezTo>
                  <a:pt x="847023" y="232797"/>
                  <a:pt x="849893" y="200317"/>
                  <a:pt x="856649" y="168789"/>
                </a:cubicBezTo>
                <a:cubicBezTo>
                  <a:pt x="859655" y="154759"/>
                  <a:pt x="868517" y="142592"/>
                  <a:pt x="875899" y="130288"/>
                </a:cubicBezTo>
                <a:cubicBezTo>
                  <a:pt x="898547" y="92541"/>
                  <a:pt x="923836" y="46114"/>
                  <a:pt x="972152" y="34035"/>
                </a:cubicBezTo>
                <a:lnTo>
                  <a:pt x="1010653" y="24410"/>
                </a:lnTo>
                <a:cubicBezTo>
                  <a:pt x="1042737" y="27618"/>
                  <a:pt x="1075287" y="27711"/>
                  <a:pt x="1106905" y="34035"/>
                </a:cubicBezTo>
                <a:cubicBezTo>
                  <a:pt x="1123848" y="37424"/>
                  <a:pt x="1138854" y="47219"/>
                  <a:pt x="1155032" y="53286"/>
                </a:cubicBezTo>
                <a:cubicBezTo>
                  <a:pt x="1191954" y="67132"/>
                  <a:pt x="1179938" y="60402"/>
                  <a:pt x="1222409" y="72536"/>
                </a:cubicBezTo>
                <a:cubicBezTo>
                  <a:pt x="1232164" y="75323"/>
                  <a:pt x="1241529" y="79374"/>
                  <a:pt x="1251284" y="82161"/>
                </a:cubicBezTo>
                <a:cubicBezTo>
                  <a:pt x="1264004" y="85795"/>
                  <a:pt x="1277114" y="87986"/>
                  <a:pt x="1289785" y="91787"/>
                </a:cubicBezTo>
                <a:cubicBezTo>
                  <a:pt x="1309221" y="97618"/>
                  <a:pt x="1347537" y="111037"/>
                  <a:pt x="1347537" y="111037"/>
                </a:cubicBezTo>
                <a:cubicBezTo>
                  <a:pt x="1354633" y="118133"/>
                  <a:pt x="1394323" y="154047"/>
                  <a:pt x="1395663" y="168789"/>
                </a:cubicBezTo>
                <a:cubicBezTo>
                  <a:pt x="1399980" y="216276"/>
                  <a:pt x="1393509" y="242601"/>
                  <a:pt x="1366788" y="274667"/>
                </a:cubicBezTo>
                <a:cubicBezTo>
                  <a:pt x="1358074" y="285124"/>
                  <a:pt x="1347537" y="293918"/>
                  <a:pt x="1337912" y="303543"/>
                </a:cubicBezTo>
                <a:cubicBezTo>
                  <a:pt x="1309036" y="300334"/>
                  <a:pt x="1267400" y="318091"/>
                  <a:pt x="1251284" y="293917"/>
                </a:cubicBezTo>
                <a:cubicBezTo>
                  <a:pt x="1217488" y="243223"/>
                  <a:pt x="1255768" y="195752"/>
                  <a:pt x="1280160" y="159164"/>
                </a:cubicBezTo>
                <a:cubicBezTo>
                  <a:pt x="1283368" y="149539"/>
                  <a:pt x="1283290" y="138082"/>
                  <a:pt x="1289785" y="130288"/>
                </a:cubicBezTo>
                <a:cubicBezTo>
                  <a:pt x="1320233" y="93750"/>
                  <a:pt x="1334116" y="102362"/>
                  <a:pt x="1376413" y="91787"/>
                </a:cubicBezTo>
                <a:cubicBezTo>
                  <a:pt x="1386256" y="89326"/>
                  <a:pt x="1395664" y="85370"/>
                  <a:pt x="1405289" y="82161"/>
                </a:cubicBezTo>
                <a:cubicBezTo>
                  <a:pt x="1484233" y="87800"/>
                  <a:pt x="1534980" y="88242"/>
                  <a:pt x="1607419" y="101412"/>
                </a:cubicBezTo>
                <a:cubicBezTo>
                  <a:pt x="1620434" y="103778"/>
                  <a:pt x="1633086" y="107829"/>
                  <a:pt x="1645920" y="111037"/>
                </a:cubicBezTo>
                <a:cubicBezTo>
                  <a:pt x="1672285" y="190131"/>
                  <a:pt x="1682432" y="195994"/>
                  <a:pt x="1655545" y="303543"/>
                </a:cubicBezTo>
                <a:cubicBezTo>
                  <a:pt x="1652739" y="314765"/>
                  <a:pt x="1636295" y="316376"/>
                  <a:pt x="1626670" y="322793"/>
                </a:cubicBezTo>
                <a:lnTo>
                  <a:pt x="1568918" y="313168"/>
                </a:lnTo>
                <a:cubicBezTo>
                  <a:pt x="1567184" y="309007"/>
                  <a:pt x="1577520" y="187562"/>
                  <a:pt x="1588169" y="159164"/>
                </a:cubicBezTo>
                <a:cubicBezTo>
                  <a:pt x="1592231" y="148332"/>
                  <a:pt x="1601002" y="139913"/>
                  <a:pt x="1607419" y="130288"/>
                </a:cubicBezTo>
                <a:cubicBezTo>
                  <a:pt x="1616142" y="95396"/>
                  <a:pt x="1614919" y="79120"/>
                  <a:pt x="1645920" y="53286"/>
                </a:cubicBezTo>
                <a:cubicBezTo>
                  <a:pt x="1653714" y="46791"/>
                  <a:pt x="1665171" y="46869"/>
                  <a:pt x="1674796" y="43660"/>
                </a:cubicBezTo>
                <a:cubicBezTo>
                  <a:pt x="1745274" y="61281"/>
                  <a:pt x="1684259" y="40345"/>
                  <a:pt x="1761423" y="91787"/>
                </a:cubicBezTo>
                <a:cubicBezTo>
                  <a:pt x="1773362" y="99746"/>
                  <a:pt x="1787466" y="103918"/>
                  <a:pt x="1799924" y="111037"/>
                </a:cubicBezTo>
                <a:cubicBezTo>
                  <a:pt x="1867206" y="149484"/>
                  <a:pt x="1782168" y="111636"/>
                  <a:pt x="1876927" y="149538"/>
                </a:cubicBezTo>
                <a:cubicBezTo>
                  <a:pt x="1886552" y="159163"/>
                  <a:pt x="1895345" y="169700"/>
                  <a:pt x="1905802" y="178414"/>
                </a:cubicBezTo>
                <a:cubicBezTo>
                  <a:pt x="1914689" y="185820"/>
                  <a:pt x="1927451" y="188632"/>
                  <a:pt x="1934678" y="197665"/>
                </a:cubicBezTo>
                <a:cubicBezTo>
                  <a:pt x="1987812" y="264082"/>
                  <a:pt x="1890422" y="190619"/>
                  <a:pt x="1973179" y="245791"/>
                </a:cubicBezTo>
                <a:cubicBezTo>
                  <a:pt x="1986308" y="285180"/>
                  <a:pt x="1995983" y="300361"/>
                  <a:pt x="1973179" y="351669"/>
                </a:cubicBezTo>
                <a:cubicBezTo>
                  <a:pt x="1969058" y="360940"/>
                  <a:pt x="1953928" y="358086"/>
                  <a:pt x="1944303" y="361294"/>
                </a:cubicBezTo>
                <a:cubicBezTo>
                  <a:pt x="1928261" y="358086"/>
                  <a:pt x="1910381" y="359786"/>
                  <a:pt x="1896177" y="351669"/>
                </a:cubicBezTo>
                <a:cubicBezTo>
                  <a:pt x="1857702" y="329683"/>
                  <a:pt x="1883459" y="256272"/>
                  <a:pt x="1886552" y="236166"/>
                </a:cubicBezTo>
                <a:cubicBezTo>
                  <a:pt x="1888563" y="223091"/>
                  <a:pt x="1890966" y="209824"/>
                  <a:pt x="1896177" y="197665"/>
                </a:cubicBezTo>
                <a:cubicBezTo>
                  <a:pt x="1902542" y="182814"/>
                  <a:pt x="1931296" y="147139"/>
                  <a:pt x="1944303" y="139913"/>
                </a:cubicBezTo>
                <a:cubicBezTo>
                  <a:pt x="1962041" y="130058"/>
                  <a:pt x="2002055" y="120663"/>
                  <a:pt x="2002055" y="120663"/>
                </a:cubicBezTo>
                <a:cubicBezTo>
                  <a:pt x="2136725" y="126518"/>
                  <a:pt x="2197854" y="69499"/>
                  <a:pt x="2242687" y="159164"/>
                </a:cubicBezTo>
                <a:cubicBezTo>
                  <a:pt x="2247224" y="168239"/>
                  <a:pt x="2249104" y="178414"/>
                  <a:pt x="2252312" y="188039"/>
                </a:cubicBezTo>
                <a:cubicBezTo>
                  <a:pt x="2248993" y="214593"/>
                  <a:pt x="2247900" y="264238"/>
                  <a:pt x="2233061" y="293917"/>
                </a:cubicBezTo>
                <a:cubicBezTo>
                  <a:pt x="2227888" y="304264"/>
                  <a:pt x="2221991" y="314613"/>
                  <a:pt x="2213811" y="322793"/>
                </a:cubicBezTo>
                <a:cubicBezTo>
                  <a:pt x="2205631" y="330973"/>
                  <a:pt x="2194560" y="335627"/>
                  <a:pt x="2184935" y="342044"/>
                </a:cubicBezTo>
                <a:cubicBezTo>
                  <a:pt x="2178518" y="351669"/>
                  <a:pt x="2176425" y="366623"/>
                  <a:pt x="2165684" y="370919"/>
                </a:cubicBezTo>
                <a:cubicBezTo>
                  <a:pt x="2135488" y="382997"/>
                  <a:pt x="2131713" y="346006"/>
                  <a:pt x="2127183" y="332418"/>
                </a:cubicBezTo>
                <a:cubicBezTo>
                  <a:pt x="2129447" y="318834"/>
                  <a:pt x="2141761" y="226447"/>
                  <a:pt x="2156059" y="216915"/>
                </a:cubicBezTo>
                <a:lnTo>
                  <a:pt x="2184935" y="197665"/>
                </a:lnTo>
                <a:cubicBezTo>
                  <a:pt x="2188143" y="188040"/>
                  <a:pt x="2188932" y="177231"/>
                  <a:pt x="2194560" y="168789"/>
                </a:cubicBezTo>
                <a:cubicBezTo>
                  <a:pt x="2215160" y="137889"/>
                  <a:pt x="2222038" y="140379"/>
                  <a:pt x="2252312" y="130288"/>
                </a:cubicBezTo>
                <a:cubicBezTo>
                  <a:pt x="2439401" y="136970"/>
                  <a:pt x="2459118" y="90481"/>
                  <a:pt x="2550695" y="159164"/>
                </a:cubicBezTo>
                <a:cubicBezTo>
                  <a:pt x="2554325" y="161886"/>
                  <a:pt x="2557112" y="165581"/>
                  <a:pt x="2560320" y="16878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31914" y="23185"/>
            <a:ext cx="2971934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구명정과 뗏목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2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g-image.makeshop.co.kr/dailypod/article/content_1440564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17" y="744046"/>
            <a:ext cx="4488315" cy="5749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rgbClr val="FD8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51522" y="6560969"/>
            <a:ext cx="8626947" cy="216024"/>
          </a:xfrm>
          <a:prstGeom prst="rect">
            <a:avLst/>
          </a:prstGeom>
          <a:solidFill>
            <a:srgbClr val="FD8C1E"/>
          </a:solidFill>
          <a:ln>
            <a:solidFill>
              <a:srgbClr val="FD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914" y="23185"/>
            <a:ext cx="6140286" cy="571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자본주의 체제의 피라미드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6943" y="762435"/>
            <a:ext cx="425629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1905</a:t>
            </a:r>
            <a:r>
              <a:rPr lang="ko-KR" altLang="en-US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년 미국 시카고에서 창설된 세계산업 노동자연맹 신문</a:t>
            </a:r>
            <a:endParaRPr lang="en-US" altLang="ko-KR" sz="1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1911</a:t>
            </a:r>
            <a:r>
              <a:rPr lang="ko-KR" altLang="en-US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년의 포스터 </a:t>
            </a:r>
            <a:r>
              <a:rPr lang="en-US" altLang="ko-KR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&lt;</a:t>
            </a:r>
            <a:r>
              <a:rPr lang="ko-KR" altLang="en-US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자본주의 체제의 피라미드</a:t>
            </a:r>
            <a:r>
              <a:rPr lang="en-US" altLang="ko-KR" sz="1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&gt;</a:t>
            </a:r>
            <a:endParaRPr lang="ko-KR" alt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2044</Words>
  <Application>Microsoft Office PowerPoint</Application>
  <PresentationFormat>화면 슬라이드 쇼(4:3)</PresentationFormat>
  <Paragraphs>228</Paragraphs>
  <Slides>41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유범상</cp:lastModifiedBy>
  <cp:revision>90</cp:revision>
  <dcterms:created xsi:type="dcterms:W3CDTF">2015-09-03T03:45:24Z</dcterms:created>
  <dcterms:modified xsi:type="dcterms:W3CDTF">2015-09-10T09:50:47Z</dcterms:modified>
</cp:coreProperties>
</file>